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2" r:id="rId9"/>
    <p:sldId id="273" r:id="rId10"/>
    <p:sldId id="264" r:id="rId11"/>
    <p:sldId id="270" r:id="rId12"/>
    <p:sldId id="265" r:id="rId13"/>
    <p:sldId id="271" r:id="rId14"/>
    <p:sldId id="268" r:id="rId15"/>
    <p:sldId id="269"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es Clair" initials="HC" lastIdx="1" clrIdx="0">
    <p:extLst>
      <p:ext uri="{19B8F6BF-5375-455C-9EA6-DF929625EA0E}">
        <p15:presenceInfo xmlns:p15="http://schemas.microsoft.com/office/powerpoint/2012/main" userId="S::CHayes@barrington.cambs.sch.uk::d162180d-02ce-4ddf-98c1-7a1dad236f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3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10T11:20:10.695"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341D669-F98B-4DBE-9450-04D67BADF2AE}"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401922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41D669-F98B-4DBE-9450-04D67BADF2AE}"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110241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41D669-F98B-4DBE-9450-04D67BADF2AE}"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292738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41D669-F98B-4DBE-9450-04D67BADF2AE}"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317428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1D669-F98B-4DBE-9450-04D67BADF2AE}"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96573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41D669-F98B-4DBE-9450-04D67BADF2AE}"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71674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341D669-F98B-4DBE-9450-04D67BADF2AE}" type="datetimeFigureOut">
              <a:rPr lang="en-GB" smtClean="0"/>
              <a:t>14/01/2026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210610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41D669-F98B-4DBE-9450-04D67BADF2AE}" type="datetimeFigureOut">
              <a:rPr lang="en-GB" smtClean="0"/>
              <a:t>14/01/2026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189243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1D669-F98B-4DBE-9450-04D67BADF2AE}" type="datetimeFigureOut">
              <a:rPr lang="en-GB" smtClean="0"/>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166426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41D669-F98B-4DBE-9450-04D67BADF2AE}"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199337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41D669-F98B-4DBE-9450-04D67BADF2AE}"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9248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1D669-F98B-4DBE-9450-04D67BADF2AE}" type="datetimeFigureOut">
              <a:rPr lang="en-GB" smtClean="0"/>
              <a:t>14/01/2026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D222E-CD29-4510-A99A-BC3EFD8F8AA8}" type="slidenum">
              <a:rPr lang="en-GB" smtClean="0"/>
              <a:t>‹#›</a:t>
            </a:fld>
            <a:endParaRPr lang="en-GB"/>
          </a:p>
        </p:txBody>
      </p:sp>
    </p:spTree>
    <p:extLst>
      <p:ext uri="{BB962C8B-B14F-4D97-AF65-F5344CB8AC3E}">
        <p14:creationId xmlns:p14="http://schemas.microsoft.com/office/powerpoint/2010/main" val="137047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2599"/>
            <a:ext cx="9144000" cy="2387600"/>
          </a:xfrm>
        </p:spPr>
        <p:txBody>
          <a:bodyPr/>
          <a:lstStyle/>
          <a:p>
            <a:r>
              <a:rPr lang="en-US" b="1" dirty="0">
                <a:latin typeface="Letter-join Print Plus 1" panose="02000805000000020003" pitchFamily="50" charset="0"/>
              </a:rPr>
              <a:t>How we teach your child to read.</a:t>
            </a:r>
            <a:endParaRPr lang="en-GB" b="1" dirty="0">
              <a:latin typeface="Letter-join Print Plus 1" panose="02000805000000020003" pitchFamily="50" charset="0"/>
            </a:endParaRPr>
          </a:p>
        </p:txBody>
      </p:sp>
      <p:sp>
        <p:nvSpPr>
          <p:cNvPr id="3" name="Subtitle 2"/>
          <p:cNvSpPr>
            <a:spLocks noGrp="1"/>
          </p:cNvSpPr>
          <p:nvPr>
            <p:ph type="subTitle" idx="1"/>
          </p:nvPr>
        </p:nvSpPr>
        <p:spPr/>
        <p:txBody>
          <a:bodyPr/>
          <a:lstStyle/>
          <a:p>
            <a:endParaRPr lang="en-GB" dirty="0"/>
          </a:p>
        </p:txBody>
      </p:sp>
      <p:pic>
        <p:nvPicPr>
          <p:cNvPr id="4" name="Picture 3" descr="barrington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815" y="2630199"/>
            <a:ext cx="3821401" cy="38214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3459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63" y="2277052"/>
            <a:ext cx="10515600" cy="1325563"/>
          </a:xfrm>
        </p:spPr>
        <p:txBody>
          <a:bodyPr>
            <a:normAutofit/>
          </a:bodyPr>
          <a:lstStyle/>
          <a:p>
            <a:pPr algn="ctr"/>
            <a:r>
              <a:rPr lang="en-US" sz="7200" dirty="0">
                <a:latin typeface="Letter-join Print Plus 1" panose="02000805000000020003" pitchFamily="50" charset="0"/>
              </a:rPr>
              <a:t>When to read!</a:t>
            </a:r>
            <a:endParaRPr lang="en-GB" sz="7200" dirty="0">
              <a:latin typeface="Letter-join Print Plus 1" panose="02000805000000020003" pitchFamily="50" charset="0"/>
            </a:endParaRPr>
          </a:p>
        </p:txBody>
      </p:sp>
      <p:sp>
        <p:nvSpPr>
          <p:cNvPr id="3" name="Content Placeholder 2"/>
          <p:cNvSpPr>
            <a:spLocks noGrp="1"/>
          </p:cNvSpPr>
          <p:nvPr>
            <p:ph idx="1"/>
          </p:nvPr>
        </p:nvSpPr>
        <p:spPr>
          <a:xfrm>
            <a:off x="838200" y="1825625"/>
            <a:ext cx="10515600" cy="2090593"/>
          </a:xfrm>
        </p:spPr>
        <p:txBody>
          <a:bodyPr/>
          <a:lstStyle/>
          <a:p>
            <a:pPr marL="0" indent="0">
              <a:buNone/>
            </a:pPr>
            <a:endParaRPr lang="en-US" dirty="0">
              <a:latin typeface="Letter-join Plus 4" panose="02000505000000020003" pitchFamily="50" charset="0"/>
            </a:endParaRPr>
          </a:p>
          <a:p>
            <a:pPr marL="0" indent="0">
              <a:buNone/>
            </a:pPr>
            <a:endParaRPr lang="en-GB" dirty="0">
              <a:latin typeface="Letter-join Plus 4" panose="02000505000000020003" pitchFamily="50" charset="0"/>
            </a:endParaRPr>
          </a:p>
        </p:txBody>
      </p:sp>
    </p:spTree>
    <p:extLst>
      <p:ext uri="{BB962C8B-B14F-4D97-AF65-F5344CB8AC3E}">
        <p14:creationId xmlns:p14="http://schemas.microsoft.com/office/powerpoint/2010/main" val="259756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4870-67A1-428C-8436-59522FEA91ED}"/>
              </a:ext>
            </a:extLst>
          </p:cNvPr>
          <p:cNvSpPr>
            <a:spLocks noGrp="1"/>
          </p:cNvSpPr>
          <p:nvPr>
            <p:ph type="title"/>
          </p:nvPr>
        </p:nvSpPr>
        <p:spPr>
          <a:xfrm>
            <a:off x="397328" y="1336675"/>
            <a:ext cx="10515600" cy="4533446"/>
          </a:xfrm>
        </p:spPr>
        <p:txBody>
          <a:bodyPr>
            <a:normAutofit fontScale="90000"/>
          </a:bodyPr>
          <a:lstStyle/>
          <a:p>
            <a:r>
              <a:rPr lang="en-US" sz="4400" dirty="0">
                <a:latin typeface="Letter-join Print Plus 1" panose="02000805000000020003" pitchFamily="50" charset="0"/>
              </a:rPr>
              <a:t>When to change reading books?</a:t>
            </a:r>
            <a:br>
              <a:rPr lang="en-US" sz="4400" dirty="0">
                <a:latin typeface="Letter-join Print Plus 1" panose="02000805000000020003" pitchFamily="50" charset="0"/>
              </a:rPr>
            </a:br>
            <a:r>
              <a:rPr lang="en-US" sz="4400" dirty="0">
                <a:latin typeface="Letter-join Print Plus 1" panose="02000805000000020003" pitchFamily="50" charset="0"/>
              </a:rPr>
              <a:t>We would like the children to read their book three times.</a:t>
            </a:r>
            <a:br>
              <a:rPr lang="en-US" sz="4400" dirty="0">
                <a:latin typeface="Letter-join Print Plus 1" panose="02000805000000020003" pitchFamily="50" charset="0"/>
              </a:rPr>
            </a:br>
            <a:r>
              <a:rPr lang="en-US" sz="4400" dirty="0">
                <a:latin typeface="Letter-join Print Plus 1" panose="02000805000000020003" pitchFamily="50" charset="0"/>
              </a:rPr>
              <a:t>This will enable them to keep </a:t>
            </a:r>
            <a:r>
              <a:rPr lang="en-US" sz="4400" dirty="0" err="1">
                <a:latin typeface="Letter-join Print Plus 1" panose="02000805000000020003" pitchFamily="50" charset="0"/>
              </a:rPr>
              <a:t>practising</a:t>
            </a:r>
            <a:r>
              <a:rPr lang="en-US" sz="4400" dirty="0">
                <a:latin typeface="Letter-join Print Plus 1" panose="02000805000000020003" pitchFamily="50" charset="0"/>
              </a:rPr>
              <a:t> blending phonemes and remember tricky words. Each time </a:t>
            </a:r>
            <a:r>
              <a:rPr lang="en-US" dirty="0">
                <a:latin typeface="Letter-join Print Plus 1" panose="02000805000000020003" pitchFamily="50" charset="0"/>
              </a:rPr>
              <a:t>they read they should become for fluent and not have to keep stopping to decode.</a:t>
            </a:r>
            <a:r>
              <a:rPr lang="en-US" sz="4400" dirty="0">
                <a:latin typeface="Letter-join Print Plus 1" panose="02000805000000020003" pitchFamily="50" charset="0"/>
              </a:rPr>
              <a:t> </a:t>
            </a:r>
            <a:br>
              <a:rPr lang="en-US" sz="4400" dirty="0">
                <a:latin typeface="Letter-join Print Plus 1" panose="02000805000000020003" pitchFamily="50" charset="0"/>
              </a:rPr>
            </a:br>
            <a:endParaRPr lang="en-GB" dirty="0"/>
          </a:p>
        </p:txBody>
      </p:sp>
      <p:sp>
        <p:nvSpPr>
          <p:cNvPr id="3" name="Content Placeholder 2">
            <a:extLst>
              <a:ext uri="{FF2B5EF4-FFF2-40B4-BE49-F238E27FC236}">
                <a16:creationId xmlns:a16="http://schemas.microsoft.com/office/drawing/2014/main" id="{E04A2F44-D1F3-40EE-BECC-F58C7A566D07}"/>
              </a:ext>
            </a:extLst>
          </p:cNvPr>
          <p:cNvSpPr>
            <a:spLocks noGrp="1"/>
          </p:cNvSpPr>
          <p:nvPr>
            <p:ph idx="1"/>
          </p:nvPr>
        </p:nvSpPr>
        <p:spPr>
          <a:xfrm>
            <a:off x="838200" y="1825625"/>
            <a:ext cx="4027714" cy="1268639"/>
          </a:xfrm>
        </p:spPr>
        <p:txBody>
          <a:bodyPr/>
          <a:lstStyle/>
          <a:p>
            <a:pPr marL="0" indent="0">
              <a:buNone/>
            </a:pPr>
            <a:endParaRPr lang="en-GB" dirty="0"/>
          </a:p>
        </p:txBody>
      </p:sp>
    </p:spTree>
    <p:extLst>
      <p:ext uri="{BB962C8B-B14F-4D97-AF65-F5344CB8AC3E}">
        <p14:creationId xmlns:p14="http://schemas.microsoft.com/office/powerpoint/2010/main" val="49113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etter-join Plus 4" panose="02000505000000020003" pitchFamily="50" charset="0"/>
              </a:rPr>
              <a:t>   </a:t>
            </a:r>
            <a:r>
              <a:rPr lang="en-US" dirty="0">
                <a:latin typeface="Letter-join Print Plus 1" panose="02000805000000020003" pitchFamily="50" charset="0"/>
              </a:rPr>
              <a:t>Writing</a:t>
            </a:r>
            <a:endParaRPr lang="en-GB" dirty="0">
              <a:latin typeface="Letter-join Print Plus 1" panose="02000805000000020003" pitchFamily="50" charset="0"/>
            </a:endParaRPr>
          </a:p>
        </p:txBody>
      </p:sp>
      <p:sp>
        <p:nvSpPr>
          <p:cNvPr id="3" name="Content Placeholder 2"/>
          <p:cNvSpPr>
            <a:spLocks noGrp="1"/>
          </p:cNvSpPr>
          <p:nvPr>
            <p:ph idx="1"/>
          </p:nvPr>
        </p:nvSpPr>
        <p:spPr>
          <a:xfrm>
            <a:off x="598055" y="1419225"/>
            <a:ext cx="4795981" cy="4944630"/>
          </a:xfrm>
        </p:spPr>
        <p:txBody>
          <a:bodyPr>
            <a:normAutofit/>
          </a:bodyPr>
          <a:lstStyle/>
          <a:p>
            <a:r>
              <a:rPr lang="en-US" dirty="0">
                <a:latin typeface="Letter-join Print Plus 1" panose="02000805000000020003" pitchFamily="50" charset="0"/>
              </a:rPr>
              <a:t>When we read we need blending skills.</a:t>
            </a:r>
          </a:p>
          <a:p>
            <a:endParaRPr lang="en-US" dirty="0">
              <a:latin typeface="Letter-join Print Plus 1" panose="02000805000000020003" pitchFamily="50" charset="0"/>
            </a:endParaRPr>
          </a:p>
          <a:p>
            <a:r>
              <a:rPr lang="en-US" dirty="0">
                <a:latin typeface="Letter-join Print Plus 1" panose="02000805000000020003" pitchFamily="50" charset="0"/>
              </a:rPr>
              <a:t>When we write we need segmenting skills and remember what phonemes look like. We robot talk!</a:t>
            </a:r>
          </a:p>
          <a:p>
            <a:endParaRPr lang="en-US" dirty="0">
              <a:latin typeface="Letter-join Print Plus 1" panose="02000805000000020003" pitchFamily="50" charset="0"/>
            </a:endParaRPr>
          </a:p>
          <a:p>
            <a:r>
              <a:rPr lang="en-US" dirty="0">
                <a:latin typeface="Letter-join Print Plus 1" panose="02000805000000020003" pitchFamily="50" charset="0"/>
              </a:rPr>
              <a:t>We also need to start writing tricky words.</a:t>
            </a:r>
            <a:endParaRPr lang="en-GB" dirty="0">
              <a:latin typeface="Letter-join Print Plus 1" panose="02000805000000020003" pitchFamily="50"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042" y="0"/>
            <a:ext cx="4776685" cy="6676504"/>
          </a:xfrm>
          <a:prstGeom prst="rect">
            <a:avLst/>
          </a:prstGeom>
        </p:spPr>
      </p:pic>
    </p:spTree>
    <p:extLst>
      <p:ext uri="{BB962C8B-B14F-4D97-AF65-F5344CB8AC3E}">
        <p14:creationId xmlns:p14="http://schemas.microsoft.com/office/powerpoint/2010/main" val="397205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1947-01AD-480C-A32C-541FE01B431D}"/>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772627C2-D256-48D5-9D52-2BC50EDB70C8}"/>
              </a:ext>
            </a:extLst>
          </p:cNvPr>
          <p:cNvGraphicFramePr>
            <a:graphicFrameLocks noGrp="1"/>
          </p:cNvGraphicFramePr>
          <p:nvPr>
            <p:ph idx="1"/>
            <p:extLst>
              <p:ext uri="{D42A27DB-BD31-4B8C-83A1-F6EECF244321}">
                <p14:modId xmlns:p14="http://schemas.microsoft.com/office/powerpoint/2010/main" val="4049584819"/>
              </p:ext>
            </p:extLst>
          </p:nvPr>
        </p:nvGraphicFramePr>
        <p:xfrm>
          <a:off x="119743" y="114362"/>
          <a:ext cx="11952514" cy="6813814"/>
        </p:xfrm>
        <a:graphic>
          <a:graphicData uri="http://schemas.openxmlformats.org/drawingml/2006/table">
            <a:tbl>
              <a:tblPr firstRow="1" firstCol="1" bandRow="1">
                <a:tableStyleId>{5C22544A-7EE6-4342-B048-85BDC9FD1C3A}</a:tableStyleId>
              </a:tblPr>
              <a:tblGrid>
                <a:gridCol w="1252273">
                  <a:extLst>
                    <a:ext uri="{9D8B030D-6E8A-4147-A177-3AD203B41FA5}">
                      <a16:colId xmlns:a16="http://schemas.microsoft.com/office/drawing/2014/main" val="4049228490"/>
                    </a:ext>
                  </a:extLst>
                </a:gridCol>
                <a:gridCol w="2305890">
                  <a:extLst>
                    <a:ext uri="{9D8B030D-6E8A-4147-A177-3AD203B41FA5}">
                      <a16:colId xmlns:a16="http://schemas.microsoft.com/office/drawing/2014/main" val="811455685"/>
                    </a:ext>
                  </a:extLst>
                </a:gridCol>
                <a:gridCol w="2123419">
                  <a:extLst>
                    <a:ext uri="{9D8B030D-6E8A-4147-A177-3AD203B41FA5}">
                      <a16:colId xmlns:a16="http://schemas.microsoft.com/office/drawing/2014/main" val="981241828"/>
                    </a:ext>
                  </a:extLst>
                </a:gridCol>
                <a:gridCol w="2027771">
                  <a:extLst>
                    <a:ext uri="{9D8B030D-6E8A-4147-A177-3AD203B41FA5}">
                      <a16:colId xmlns:a16="http://schemas.microsoft.com/office/drawing/2014/main" val="3598230952"/>
                    </a:ext>
                  </a:extLst>
                </a:gridCol>
                <a:gridCol w="1072011">
                  <a:extLst>
                    <a:ext uri="{9D8B030D-6E8A-4147-A177-3AD203B41FA5}">
                      <a16:colId xmlns:a16="http://schemas.microsoft.com/office/drawing/2014/main" val="2560047943"/>
                    </a:ext>
                  </a:extLst>
                </a:gridCol>
                <a:gridCol w="1071275">
                  <a:extLst>
                    <a:ext uri="{9D8B030D-6E8A-4147-A177-3AD203B41FA5}">
                      <a16:colId xmlns:a16="http://schemas.microsoft.com/office/drawing/2014/main" val="3343907796"/>
                    </a:ext>
                  </a:extLst>
                </a:gridCol>
                <a:gridCol w="2099875">
                  <a:extLst>
                    <a:ext uri="{9D8B030D-6E8A-4147-A177-3AD203B41FA5}">
                      <a16:colId xmlns:a16="http://schemas.microsoft.com/office/drawing/2014/main" val="3252659845"/>
                    </a:ext>
                  </a:extLst>
                </a:gridCol>
              </a:tblGrid>
              <a:tr h="3044454">
                <a:tc>
                  <a:txBody>
                    <a:bodyPr/>
                    <a:lstStyle/>
                    <a:p>
                      <a:pPr>
                        <a:lnSpc>
                          <a:spcPct val="107000"/>
                        </a:lnSpc>
                        <a:spcAft>
                          <a:spcPts val="800"/>
                        </a:spcAft>
                      </a:pPr>
                      <a:r>
                        <a:rPr lang="en-GB" sz="2000" b="0">
                          <a:solidFill>
                            <a:schemeClr val="tx1"/>
                          </a:solidFill>
                          <a:effectLst/>
                          <a:latin typeface="Letter-join Print Plus 1" panose="02000805000000020003" pitchFamily="50" charset="0"/>
                        </a:rPr>
                        <a:t>I can write my name</a:t>
                      </a:r>
                      <a:endParaRPr lang="en-GB" sz="2000" b="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some recognisable letters when I write.</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b="0" dirty="0">
                          <a:solidFill>
                            <a:schemeClr val="tx1"/>
                          </a:solidFill>
                          <a:effectLst/>
                          <a:latin typeface="Letter-join Print Plus 1" panose="02000805000000020003" pitchFamily="50" charset="0"/>
                        </a:rPr>
                        <a:t>I am working on representing some sounds in order when I sound out</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b="0" dirty="0">
                          <a:solidFill>
                            <a:schemeClr val="tx1"/>
                          </a:solidFill>
                          <a:effectLst/>
                          <a:latin typeface="Letter-join Print Plus 1" panose="02000805000000020003" pitchFamily="50" charset="0"/>
                        </a:rPr>
                        <a:t>I can write initial and end sounds,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writes dg for dog.</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a:t>
                      </a:r>
                      <a:r>
                        <a:rPr lang="en-GB" sz="2000" b="0" dirty="0" err="1">
                          <a:solidFill>
                            <a:schemeClr val="tx1"/>
                          </a:solidFill>
                          <a:effectLst/>
                          <a:latin typeface="Letter-join Print Plus 1" panose="02000805000000020003" pitchFamily="50" charset="0"/>
                        </a:rPr>
                        <a:t>cvc</a:t>
                      </a:r>
                      <a:r>
                        <a:rPr lang="en-GB" sz="2000" b="0" dirty="0">
                          <a:solidFill>
                            <a:schemeClr val="tx1"/>
                          </a:solidFill>
                          <a:effectLst/>
                          <a:latin typeface="Letter-join Print Plus 1" panose="02000805000000020003" pitchFamily="50" charset="0"/>
                        </a:rPr>
                        <a:t> words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dog.</a:t>
                      </a:r>
                    </a:p>
                    <a:p>
                      <a:pPr>
                        <a:lnSpc>
                          <a:spcPct val="107000"/>
                        </a:lnSpc>
                        <a:spcAft>
                          <a:spcPts val="800"/>
                        </a:spcAft>
                      </a:pPr>
                      <a:r>
                        <a:rPr lang="en-GB" sz="2000" b="0" dirty="0">
                          <a:solidFill>
                            <a:schemeClr val="tx1"/>
                          </a:solidFill>
                          <a:effectLst/>
                          <a:latin typeface="Letter-join Print Plus 1" panose="02000805000000020003" pitchFamily="50" charset="0"/>
                        </a:rPr>
                        <a:t>I am starting to write tricky words</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nSpc>
                          <a:spcPct val="107000"/>
                        </a:lnSpc>
                        <a:spcAft>
                          <a:spcPts val="800"/>
                        </a:spcAft>
                      </a:pPr>
                      <a:endParaRPr lang="en-GB" sz="11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a:t>
                      </a:r>
                      <a:r>
                        <a:rPr lang="en-GB" sz="2000" b="0" dirty="0" err="1">
                          <a:solidFill>
                            <a:schemeClr val="tx1"/>
                          </a:solidFill>
                          <a:effectLst/>
                          <a:latin typeface="Letter-join Print Plus 1" panose="02000805000000020003" pitchFamily="50" charset="0"/>
                        </a:rPr>
                        <a:t>cvc</a:t>
                      </a:r>
                      <a:r>
                        <a:rPr lang="en-GB" sz="2000" b="0" dirty="0">
                          <a:solidFill>
                            <a:schemeClr val="tx1"/>
                          </a:solidFill>
                          <a:effectLst/>
                          <a:latin typeface="Letter-join Print Plus 1" panose="02000805000000020003" pitchFamily="50" charset="0"/>
                        </a:rPr>
                        <a:t> </a:t>
                      </a:r>
                      <a:r>
                        <a:rPr lang="en-GB" sz="2000" b="0" dirty="0" err="1">
                          <a:solidFill>
                            <a:schemeClr val="tx1"/>
                          </a:solidFill>
                          <a:effectLst/>
                          <a:latin typeface="Letter-join Print Plus 1" panose="02000805000000020003" pitchFamily="50" charset="0"/>
                        </a:rPr>
                        <a:t>wrds</a:t>
                      </a:r>
                      <a:r>
                        <a:rPr lang="en-GB" sz="2000" b="0" dirty="0">
                          <a:solidFill>
                            <a:schemeClr val="tx1"/>
                          </a:solidFill>
                          <a:effectLst/>
                          <a:latin typeface="Letter-join Print Plus 1" panose="02000805000000020003" pitchFamily="50" charset="0"/>
                        </a:rPr>
                        <a:t> using some digraphs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sock.</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am starting to write more tricky words</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22297635"/>
                  </a:ext>
                </a:extLst>
              </a:tr>
              <a:tr h="3568617">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simple captions lists to match a picture,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I can see… or I am…</a:t>
                      </a:r>
                    </a:p>
                  </a:txBody>
                  <a:tcPr marL="68580" marR="68580" marT="0" marB="0">
                    <a:solidFill>
                      <a:schemeClr val="accent1">
                        <a:lumMod val="20000"/>
                        <a:lumOff val="80000"/>
                      </a:schemeClr>
                    </a:solidFill>
                  </a:tcPr>
                </a:tc>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a simple sentence using my phonic knowledge and knowledge of tricky words.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The cat is big.</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am starting to use a full stop.</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can reread what I have written.</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am starting to use some finger spaces between my words.</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am forming my letters correctly.</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am starting to use capital letters.</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nSpc>
                          <a:spcPct val="107000"/>
                        </a:lnSpc>
                        <a:spcAft>
                          <a:spcPts val="800"/>
                        </a:spcAft>
                      </a:pPr>
                      <a:endParaRPr lang="en-GB" sz="11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My writing can be read by others.</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Some words are spelled correctly and others are phonetically plausible</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can spell many HFW words </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nSpc>
                          <a:spcPct val="107000"/>
                        </a:lnSpc>
                        <a:spcAft>
                          <a:spcPts val="800"/>
                        </a:spcAft>
                      </a:pPr>
                      <a:r>
                        <a:rPr lang="en-GB" sz="1100" b="0" dirty="0">
                          <a:solidFill>
                            <a:schemeClr val="tx1"/>
                          </a:solidFill>
                          <a:effectLst/>
                          <a:latin typeface="Letter-join Print Plus 1" panose="02000805000000020003" pitchFamily="50" charset="0"/>
                        </a:rPr>
                        <a:t>My writing can be read by others.</a:t>
                      </a:r>
                      <a:endParaRPr lang="en-GB" sz="1600" b="0" dirty="0">
                        <a:solidFill>
                          <a:schemeClr val="tx1"/>
                        </a:solidFill>
                        <a:effectLst/>
                        <a:latin typeface="Letter-join Print Plus 1" panose="02000805000000020003" pitchFamily="50" charset="0"/>
                      </a:endParaRPr>
                    </a:p>
                    <a:p>
                      <a:pPr>
                        <a:lnSpc>
                          <a:spcPct val="107000"/>
                        </a:lnSpc>
                        <a:spcAft>
                          <a:spcPts val="800"/>
                        </a:spcAft>
                      </a:pPr>
                      <a:r>
                        <a:rPr lang="en-GB" sz="1100" b="0" dirty="0">
                          <a:solidFill>
                            <a:schemeClr val="tx1"/>
                          </a:solidFill>
                          <a:effectLst/>
                          <a:latin typeface="Letter-join Print Plus 1" panose="02000805000000020003" pitchFamily="50" charset="0"/>
                        </a:rPr>
                        <a:t> </a:t>
                      </a:r>
                      <a:endParaRPr lang="en-GB" sz="1600" b="0" dirty="0">
                        <a:solidFill>
                          <a:schemeClr val="tx1"/>
                        </a:solidFill>
                        <a:effectLst/>
                        <a:latin typeface="Letter-join Print Plus 1" panose="02000805000000020003" pitchFamily="50" charset="0"/>
                      </a:endParaRPr>
                    </a:p>
                    <a:p>
                      <a:pPr>
                        <a:lnSpc>
                          <a:spcPct val="107000"/>
                        </a:lnSpc>
                        <a:spcAft>
                          <a:spcPts val="800"/>
                        </a:spcAft>
                      </a:pPr>
                      <a:r>
                        <a:rPr lang="en-GB" sz="1100" b="0" dirty="0">
                          <a:solidFill>
                            <a:schemeClr val="tx1"/>
                          </a:solidFill>
                          <a:effectLst/>
                          <a:latin typeface="Letter-join Print Plus 1" panose="02000805000000020003" pitchFamily="50" charset="0"/>
                        </a:rPr>
                        <a:t>Some words are spelled correctly and others are phonetically plausible</a:t>
                      </a:r>
                      <a:endParaRPr lang="en-GB" sz="1600" b="0" dirty="0">
                        <a:solidFill>
                          <a:schemeClr val="tx1"/>
                        </a:solidFill>
                        <a:effectLst/>
                        <a:latin typeface="Letter-join Print Plus 1" panose="02000805000000020003" pitchFamily="50" charset="0"/>
                      </a:endParaRPr>
                    </a:p>
                    <a:p>
                      <a:pPr>
                        <a:lnSpc>
                          <a:spcPct val="107000"/>
                        </a:lnSpc>
                        <a:spcAft>
                          <a:spcPts val="800"/>
                        </a:spcAft>
                      </a:pPr>
                      <a:r>
                        <a:rPr lang="en-GB" sz="1100" b="0" dirty="0">
                          <a:solidFill>
                            <a:schemeClr val="tx1"/>
                          </a:solidFill>
                          <a:effectLst/>
                          <a:latin typeface="Letter-join Print Plus 1" panose="02000805000000020003" pitchFamily="50" charset="0"/>
                        </a:rPr>
                        <a:t> </a:t>
                      </a:r>
                      <a:endParaRPr lang="en-GB" sz="1600" b="0" dirty="0">
                        <a:solidFill>
                          <a:schemeClr val="tx1"/>
                        </a:solidFill>
                        <a:effectLst/>
                        <a:latin typeface="Letter-join Print Plus 1" panose="02000805000000020003" pitchFamily="50" charset="0"/>
                      </a:endParaRPr>
                    </a:p>
                    <a:p>
                      <a:pPr>
                        <a:lnSpc>
                          <a:spcPct val="107000"/>
                        </a:lnSpc>
                        <a:spcAft>
                          <a:spcPts val="800"/>
                        </a:spcAft>
                      </a:pPr>
                      <a:r>
                        <a:rPr lang="en-GB" sz="1100" b="0" dirty="0">
                          <a:solidFill>
                            <a:schemeClr val="tx1"/>
                          </a:solidFill>
                          <a:effectLst/>
                          <a:latin typeface="Letter-join Print Plus 1" panose="02000805000000020003" pitchFamily="50" charset="0"/>
                        </a:rPr>
                        <a:t>I can spell many HFW words </a:t>
                      </a:r>
                      <a:endParaRPr lang="en-GB" sz="16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11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137216888"/>
                  </a:ext>
                </a:extLst>
              </a:tr>
            </a:tbl>
          </a:graphicData>
        </a:graphic>
      </p:graphicFrame>
      <p:cxnSp>
        <p:nvCxnSpPr>
          <p:cNvPr id="7" name="Straight Arrow Connector 6">
            <a:extLst>
              <a:ext uri="{FF2B5EF4-FFF2-40B4-BE49-F238E27FC236}">
                <a16:creationId xmlns:a16="http://schemas.microsoft.com/office/drawing/2014/main" id="{631614DB-FD41-44A1-95AA-1148E4CE2645}"/>
              </a:ext>
            </a:extLst>
          </p:cNvPr>
          <p:cNvCxnSpPr>
            <a:cxnSpLocks/>
          </p:cNvCxnSpPr>
          <p:nvPr/>
        </p:nvCxnSpPr>
        <p:spPr>
          <a:xfrm>
            <a:off x="457200" y="1690688"/>
            <a:ext cx="956037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1494E53-A44C-4833-A63E-E32B08DDEBE5}"/>
              </a:ext>
            </a:extLst>
          </p:cNvPr>
          <p:cNvCxnSpPr>
            <a:cxnSpLocks/>
          </p:cNvCxnSpPr>
          <p:nvPr/>
        </p:nvCxnSpPr>
        <p:spPr>
          <a:xfrm>
            <a:off x="593272" y="6725331"/>
            <a:ext cx="9554935" cy="20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17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2645-C4EF-4AF9-8C0B-B2CAB3507DB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5C03569-17FF-4E30-8F82-63A8FEB5796B}"/>
              </a:ext>
            </a:extLst>
          </p:cNvPr>
          <p:cNvSpPr>
            <a:spLocks noGrp="1"/>
          </p:cNvSpPr>
          <p:nvPr>
            <p:ph idx="1"/>
          </p:nvPr>
        </p:nvSpPr>
        <p:spPr/>
        <p:txBody>
          <a:bodyPr/>
          <a:lstStyle/>
          <a:p>
            <a:endParaRPr lang="en-GB" dirty="0"/>
          </a:p>
        </p:txBody>
      </p:sp>
      <p:sp>
        <p:nvSpPr>
          <p:cNvPr id="4" name="TextBox 3">
            <a:extLst>
              <a:ext uri="{FF2B5EF4-FFF2-40B4-BE49-F238E27FC236}">
                <a16:creationId xmlns:a16="http://schemas.microsoft.com/office/drawing/2014/main" id="{B5C52F23-9B59-4CDD-B275-4ED0354D7341}"/>
              </a:ext>
            </a:extLst>
          </p:cNvPr>
          <p:cNvSpPr txBox="1"/>
          <p:nvPr/>
        </p:nvSpPr>
        <p:spPr>
          <a:xfrm>
            <a:off x="943897" y="530942"/>
            <a:ext cx="10245213" cy="5506064"/>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B619066C-127F-4360-A8E9-9606AF9CA0D4}"/>
              </a:ext>
            </a:extLst>
          </p:cNvPr>
          <p:cNvPicPr>
            <a:picLocks noChangeAspect="1"/>
          </p:cNvPicPr>
          <p:nvPr/>
        </p:nvPicPr>
        <p:blipFill>
          <a:blip r:embed="rId2"/>
          <a:stretch>
            <a:fillRect/>
          </a:stretch>
        </p:blipFill>
        <p:spPr>
          <a:xfrm>
            <a:off x="3115704" y="470822"/>
            <a:ext cx="5654670" cy="5881614"/>
          </a:xfrm>
          <a:prstGeom prst="rect">
            <a:avLst/>
          </a:prstGeom>
        </p:spPr>
      </p:pic>
    </p:spTree>
    <p:extLst>
      <p:ext uri="{BB962C8B-B14F-4D97-AF65-F5344CB8AC3E}">
        <p14:creationId xmlns:p14="http://schemas.microsoft.com/office/powerpoint/2010/main" val="416421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391C-CB1A-4FA3-916D-1F28B689E61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FCA41CA-EF48-4F94-BCDC-355FE38007D3}"/>
              </a:ext>
            </a:extLst>
          </p:cNvPr>
          <p:cNvSpPr>
            <a:spLocks noGrp="1"/>
          </p:cNvSpPr>
          <p:nvPr>
            <p:ph idx="1"/>
          </p:nvPr>
        </p:nvSpPr>
        <p:spPr/>
        <p:txBody>
          <a:bodyPr>
            <a:normAutofit/>
          </a:bodyPr>
          <a:lstStyle/>
          <a:p>
            <a:pPr marL="0" indent="0" algn="ctr">
              <a:buNone/>
            </a:pPr>
            <a:r>
              <a:rPr lang="en-GB" sz="9600" b="1" dirty="0">
                <a:latin typeface="Letter-join Print Plus 1" panose="02000805000000020003" pitchFamily="50" charset="0"/>
              </a:rPr>
              <a:t>letter join</a:t>
            </a:r>
          </a:p>
        </p:txBody>
      </p:sp>
    </p:spTree>
    <p:extLst>
      <p:ext uri="{BB962C8B-B14F-4D97-AF65-F5344CB8AC3E}">
        <p14:creationId xmlns:p14="http://schemas.microsoft.com/office/powerpoint/2010/main" val="264349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365125"/>
            <a:ext cx="10515600" cy="5811838"/>
          </a:xfrm>
        </p:spPr>
        <p:txBody>
          <a:bodyPr>
            <a:normAutofit/>
          </a:bodyPr>
          <a:lstStyle/>
          <a:p>
            <a:pPr marL="0" indent="0" algn="ctr">
              <a:buNone/>
            </a:pPr>
            <a:r>
              <a:rPr lang="en-US" sz="4000" dirty="0">
                <a:latin typeface="Letter-join Print Plus 1" panose="02000805000000020003" pitchFamily="50" charset="0"/>
              </a:rPr>
              <a:t>Reading</a:t>
            </a:r>
          </a:p>
          <a:p>
            <a:r>
              <a:rPr lang="en-US" sz="4000" dirty="0">
                <a:latin typeface="Letter-join Print Plus 1" panose="02000805000000020003" pitchFamily="50" charset="0"/>
              </a:rPr>
              <a:t>First we want children to enjoy listening to stories and looking a pictures in books. We aim to do this every day. </a:t>
            </a:r>
          </a:p>
          <a:p>
            <a:endParaRPr lang="en-US" sz="4000" dirty="0">
              <a:latin typeface="Letter-join Print Plus 1" panose="02000805000000020003" pitchFamily="50" charset="0"/>
            </a:endParaRPr>
          </a:p>
          <a:p>
            <a:r>
              <a:rPr lang="en-US" sz="4000" dirty="0">
                <a:latin typeface="Letter-join Print Plus 1" panose="02000805000000020003" pitchFamily="50" charset="0"/>
              </a:rPr>
              <a:t>Encourage the children to use story language to retell stories either from pictures or in small world play using figures, dolls, cars etc. This helps to build up their vocabulary.</a:t>
            </a:r>
            <a:endParaRPr lang="en-GB" sz="4000" dirty="0">
              <a:latin typeface="Letter-join Print Plus 1" panose="02000805000000020003" pitchFamily="50" charset="0"/>
            </a:endParaRPr>
          </a:p>
        </p:txBody>
      </p:sp>
    </p:spTree>
    <p:extLst>
      <p:ext uri="{BB962C8B-B14F-4D97-AF65-F5344CB8AC3E}">
        <p14:creationId xmlns:p14="http://schemas.microsoft.com/office/powerpoint/2010/main" val="64742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24257"/>
          </a:xfrm>
        </p:spPr>
        <p:txBody>
          <a:bodyPr>
            <a:normAutofit/>
          </a:bodyPr>
          <a:lstStyle/>
          <a:p>
            <a:pPr algn="ctr"/>
            <a:r>
              <a:rPr lang="en-US" dirty="0">
                <a:latin typeface="Letter-join Print Plus 1" panose="02000805000000020003" pitchFamily="50" charset="0"/>
              </a:rPr>
              <a:t>What skills do you need to read?</a:t>
            </a:r>
            <a:br>
              <a:rPr lang="en-US" dirty="0">
                <a:latin typeface="Letter-join Plus 4" panose="02000505000000020003" pitchFamily="50" charset="0"/>
              </a:rPr>
            </a:br>
            <a:br>
              <a:rPr lang="en-US" dirty="0">
                <a:latin typeface="Letter-join Plus 4" panose="02000505000000020003" pitchFamily="50" charset="0"/>
              </a:rPr>
            </a:br>
            <a:endParaRPr lang="en-GB" dirty="0">
              <a:latin typeface="Letter-join Plus 4" panose="02000505000000020003" pitchFamily="50" charset="0"/>
            </a:endParaRPr>
          </a:p>
        </p:txBody>
      </p:sp>
      <p:sp>
        <p:nvSpPr>
          <p:cNvPr id="3" name="Content Placeholder 2"/>
          <p:cNvSpPr>
            <a:spLocks noGrp="1"/>
          </p:cNvSpPr>
          <p:nvPr>
            <p:ph idx="1"/>
          </p:nvPr>
        </p:nvSpPr>
        <p:spPr>
          <a:xfrm>
            <a:off x="838200" y="1577253"/>
            <a:ext cx="10515600" cy="4852266"/>
          </a:xfrm>
        </p:spPr>
        <p:txBody>
          <a:bodyPr>
            <a:normAutofit/>
          </a:bodyPr>
          <a:lstStyle/>
          <a:p>
            <a:r>
              <a:rPr lang="en-US" sz="3600" dirty="0">
                <a:latin typeface="Letter-join Print Plus 1" panose="02000805000000020003" pitchFamily="50" charset="0"/>
              </a:rPr>
              <a:t>Being able to focus on and manipulate sounds/phonemes – know which sound has changed if you say car and cat. Can hear rhymes.</a:t>
            </a:r>
          </a:p>
          <a:p>
            <a:r>
              <a:rPr lang="en-US" sz="3600" dirty="0">
                <a:latin typeface="Letter-join Print Plus 1" panose="02000805000000020003" pitchFamily="50" charset="0"/>
              </a:rPr>
              <a:t>Phonics – the sounds letters make.</a:t>
            </a:r>
          </a:p>
          <a:p>
            <a:r>
              <a:rPr lang="en-US" sz="3600" dirty="0">
                <a:latin typeface="Letter-join Print Plus 1" panose="02000805000000020003" pitchFamily="50" charset="0"/>
              </a:rPr>
              <a:t>Fluency – Automatic word recognition to free up headspace for comprehension.</a:t>
            </a:r>
          </a:p>
          <a:p>
            <a:r>
              <a:rPr lang="en-US" sz="3600" dirty="0">
                <a:latin typeface="Letter-join Print Plus 1" panose="02000805000000020003" pitchFamily="50" charset="0"/>
              </a:rPr>
              <a:t>Vocabulary – Understanding meaning.</a:t>
            </a:r>
          </a:p>
          <a:p>
            <a:r>
              <a:rPr lang="en-US" sz="3600" dirty="0">
                <a:latin typeface="Letter-join Print Plus 1" panose="02000805000000020003" pitchFamily="50" charset="0"/>
              </a:rPr>
              <a:t>Comprehension – Taking meaning from text.</a:t>
            </a:r>
          </a:p>
          <a:p>
            <a:endParaRPr lang="en-US" dirty="0">
              <a:latin typeface="Letter-join Plus 4" panose="02000505000000020003" pitchFamily="50" charset="0"/>
            </a:endParaRPr>
          </a:p>
          <a:p>
            <a:endParaRPr lang="en-GB" dirty="0">
              <a:latin typeface="Letter-join Plus 4" panose="02000505000000020003" pitchFamily="50" charset="0"/>
            </a:endParaRPr>
          </a:p>
        </p:txBody>
      </p:sp>
    </p:spTree>
    <p:extLst>
      <p:ext uri="{BB962C8B-B14F-4D97-AF65-F5344CB8AC3E}">
        <p14:creationId xmlns:p14="http://schemas.microsoft.com/office/powerpoint/2010/main" val="283660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135"/>
            <a:ext cx="10515600" cy="1077492"/>
          </a:xfrm>
        </p:spPr>
        <p:txBody>
          <a:bodyPr/>
          <a:lstStyle/>
          <a:p>
            <a:pPr algn="ctr"/>
            <a:r>
              <a:rPr lang="en-US" dirty="0">
                <a:latin typeface="Letter-join Print Plus 1" panose="02000805000000020003" pitchFamily="50" charset="0"/>
              </a:rPr>
              <a:t>Phonics</a:t>
            </a:r>
            <a:endParaRPr lang="en-GB" dirty="0">
              <a:latin typeface="Letter-join Print Plus 1" panose="02000805000000020003" pitchFamily="50" charset="0"/>
            </a:endParaRPr>
          </a:p>
        </p:txBody>
      </p:sp>
      <p:sp>
        <p:nvSpPr>
          <p:cNvPr id="3" name="Content Placeholder 2"/>
          <p:cNvSpPr>
            <a:spLocks noGrp="1"/>
          </p:cNvSpPr>
          <p:nvPr>
            <p:ph idx="1"/>
          </p:nvPr>
        </p:nvSpPr>
        <p:spPr>
          <a:xfrm>
            <a:off x="363568" y="1034403"/>
            <a:ext cx="11603182" cy="5505190"/>
          </a:xfrm>
        </p:spPr>
        <p:txBody>
          <a:bodyPr>
            <a:noAutofit/>
          </a:bodyPr>
          <a:lstStyle/>
          <a:p>
            <a:r>
              <a:rPr lang="en-US" dirty="0">
                <a:latin typeface="Letter-join Print Plus 1" panose="02000805000000020003" pitchFamily="50" charset="0"/>
              </a:rPr>
              <a:t>At Barrington we use a scheme called ‘Song of Sounds’.</a:t>
            </a:r>
          </a:p>
          <a:p>
            <a:r>
              <a:rPr lang="en-US" dirty="0">
                <a:latin typeface="Letter-join Print Plus 1" panose="02000805000000020003" pitchFamily="50" charset="0"/>
              </a:rPr>
              <a:t>We have a phonics lesson every day for 15 minutes (gradually gets longer.)</a:t>
            </a:r>
          </a:p>
          <a:p>
            <a:r>
              <a:rPr lang="en-US" dirty="0">
                <a:latin typeface="Letter-join Print Plus 1" panose="02000805000000020003" pitchFamily="50" charset="0"/>
              </a:rPr>
              <a:t>4 new phonemes are introduced each week. We look at the name and sound of the letter. Think of words which might start with that sound and we learn the song and action which goes with the letter. We also look at the formation and that is our handwriting for the week.</a:t>
            </a:r>
          </a:p>
          <a:p>
            <a:r>
              <a:rPr lang="en-US" dirty="0">
                <a:latin typeface="Letter-join Print Plus 1" panose="02000805000000020003" pitchFamily="50" charset="0"/>
              </a:rPr>
              <a:t>Every day we recap all of the phonemes learned so far and we add the new one.</a:t>
            </a:r>
          </a:p>
          <a:p>
            <a:r>
              <a:rPr lang="en-US" dirty="0">
                <a:latin typeface="Letter-join Print Plus 1" panose="02000805000000020003" pitchFamily="50" charset="0"/>
              </a:rPr>
              <a:t>We have games which might be played on screen, played outside or in the classroom. </a:t>
            </a:r>
          </a:p>
        </p:txBody>
      </p:sp>
    </p:spTree>
    <p:extLst>
      <p:ext uri="{BB962C8B-B14F-4D97-AF65-F5344CB8AC3E}">
        <p14:creationId xmlns:p14="http://schemas.microsoft.com/office/powerpoint/2010/main" val="92298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latin typeface="Letter-join Plus 4" panose="02000505000000020003" pitchFamily="50" charset="0"/>
            </a:endParaRPr>
          </a:p>
        </p:txBody>
      </p:sp>
      <p:sp>
        <p:nvSpPr>
          <p:cNvPr id="3" name="Content Placeholder 2"/>
          <p:cNvSpPr>
            <a:spLocks noGrp="1"/>
          </p:cNvSpPr>
          <p:nvPr>
            <p:ph idx="1"/>
          </p:nvPr>
        </p:nvSpPr>
        <p:spPr/>
        <p:txBody>
          <a:bodyPr>
            <a:normAutofit/>
          </a:bodyPr>
          <a:lstStyle/>
          <a:p>
            <a:r>
              <a:rPr lang="en-US" sz="4400" dirty="0">
                <a:latin typeface="Letter-join Print Plus 1" panose="02000805000000020003" pitchFamily="50" charset="0"/>
              </a:rPr>
              <a:t>Sound buttons – individual sounds where there is only 1 letter </a:t>
            </a:r>
            <a:r>
              <a:rPr lang="en-US" sz="4400" dirty="0" err="1">
                <a:latin typeface="Letter-join Print Plus 1" panose="02000805000000020003" pitchFamily="50" charset="0"/>
              </a:rPr>
              <a:t>eg</a:t>
            </a:r>
            <a:r>
              <a:rPr lang="en-US" sz="4400" dirty="0">
                <a:latin typeface="Letter-join Print Plus 1" panose="02000805000000020003" pitchFamily="50" charset="0"/>
              </a:rPr>
              <a:t> a</a:t>
            </a:r>
          </a:p>
          <a:p>
            <a:endParaRPr lang="en-US" sz="4400" dirty="0">
              <a:latin typeface="Letter-join Print Plus 1" panose="02000805000000020003" pitchFamily="50" charset="0"/>
            </a:endParaRPr>
          </a:p>
          <a:p>
            <a:r>
              <a:rPr lang="en-US" sz="4400" dirty="0">
                <a:latin typeface="Letter-join Print Plus 1" panose="02000805000000020003" pitchFamily="50" charset="0"/>
              </a:rPr>
              <a:t>Sound bar – a bar indicates a digraph where there is 1 sound but 2 or 3 letters </a:t>
            </a:r>
            <a:r>
              <a:rPr lang="en-US" sz="4400" dirty="0" err="1">
                <a:latin typeface="Letter-join Print Plus 1" panose="02000805000000020003" pitchFamily="50" charset="0"/>
              </a:rPr>
              <a:t>eg</a:t>
            </a:r>
            <a:r>
              <a:rPr lang="en-US" sz="4400" dirty="0">
                <a:latin typeface="Letter-join Print Plus 1" panose="02000805000000020003" pitchFamily="50" charset="0"/>
              </a:rPr>
              <a:t> ai</a:t>
            </a:r>
            <a:endParaRPr lang="en-GB" sz="4400" dirty="0">
              <a:latin typeface="Letter-join Print Plus 1" panose="02000805000000020003" pitchFamily="50" charset="0"/>
            </a:endParaRPr>
          </a:p>
        </p:txBody>
      </p:sp>
      <p:sp>
        <p:nvSpPr>
          <p:cNvPr id="4" name="Oval 3"/>
          <p:cNvSpPr/>
          <p:nvPr/>
        </p:nvSpPr>
        <p:spPr>
          <a:xfrm>
            <a:off x="7133786" y="3040169"/>
            <a:ext cx="110837" cy="129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852193" y="5807168"/>
            <a:ext cx="665017" cy="112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234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rint Plus 1" panose="02000805000000020003" pitchFamily="50" charset="0"/>
              </a:rPr>
              <a:t>Tricky words</a:t>
            </a:r>
            <a:endParaRPr lang="en-GB" dirty="0">
              <a:latin typeface="Letter-join Print Plus 1" panose="02000805000000020003" pitchFamily="50" charset="0"/>
            </a:endParaRPr>
          </a:p>
        </p:txBody>
      </p:sp>
      <p:sp>
        <p:nvSpPr>
          <p:cNvPr id="3" name="Content Placeholder 2"/>
          <p:cNvSpPr>
            <a:spLocks noGrp="1"/>
          </p:cNvSpPr>
          <p:nvPr>
            <p:ph idx="1"/>
          </p:nvPr>
        </p:nvSpPr>
        <p:spPr/>
        <p:txBody>
          <a:bodyPr>
            <a:noAutofit/>
          </a:bodyPr>
          <a:lstStyle/>
          <a:p>
            <a:r>
              <a:rPr lang="en-US" sz="4400" dirty="0">
                <a:latin typeface="Letter-join Print Plus 1" panose="02000805000000020003" pitchFamily="50" charset="0"/>
              </a:rPr>
              <a:t>These are the words which children cannot work out using their phonetic knowledge.</a:t>
            </a:r>
          </a:p>
          <a:p>
            <a:r>
              <a:rPr lang="en-US" sz="4400" dirty="0">
                <a:latin typeface="Letter-join Print Plus 1" panose="02000805000000020003" pitchFamily="50" charset="0"/>
              </a:rPr>
              <a:t>We have 2 or 3 which we concentrate on every week. We practice reading and writing them everyday.</a:t>
            </a:r>
          </a:p>
        </p:txBody>
      </p:sp>
    </p:spTree>
    <p:extLst>
      <p:ext uri="{BB962C8B-B14F-4D97-AF65-F5344CB8AC3E}">
        <p14:creationId xmlns:p14="http://schemas.microsoft.com/office/powerpoint/2010/main" val="13125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82" y="264680"/>
            <a:ext cx="10515600" cy="4351338"/>
          </a:xfrm>
        </p:spPr>
        <p:txBody>
          <a:bodyPr>
            <a:noAutofit/>
          </a:bodyPr>
          <a:lstStyle/>
          <a:p>
            <a:r>
              <a:rPr lang="en-US" sz="4400" dirty="0">
                <a:latin typeface="Letter-join Print Plus 1" panose="02000805000000020003" pitchFamily="50" charset="0"/>
              </a:rPr>
              <a:t>When the children have a bank of tricky words and phonemes which they know, they start to read. </a:t>
            </a:r>
          </a:p>
          <a:p>
            <a:r>
              <a:rPr lang="en-US" sz="4400" dirty="0">
                <a:latin typeface="Letter-join Print Plus 1" panose="02000805000000020003" pitchFamily="50" charset="0"/>
              </a:rPr>
              <a:t>They also use pictures and context clues to help work out what the text says. </a:t>
            </a:r>
          </a:p>
          <a:p>
            <a:r>
              <a:rPr lang="en-US" sz="4400" dirty="0">
                <a:latin typeface="Letter-join Print Plus 1" panose="02000805000000020003" pitchFamily="50" charset="0"/>
              </a:rPr>
              <a:t>Encourage them to point and follow the words with their finger.</a:t>
            </a:r>
          </a:p>
          <a:p>
            <a:r>
              <a:rPr lang="en-US" sz="4400" dirty="0">
                <a:latin typeface="Letter-join Print Plus 1" panose="02000805000000020003" pitchFamily="50" charset="0"/>
              </a:rPr>
              <a:t>Ask them about what they have read and what they think about events, the setting and the characters.</a:t>
            </a:r>
            <a:endParaRPr lang="en-GB" sz="4400" dirty="0">
              <a:latin typeface="Letter-join Print Plus 1" panose="02000805000000020003" pitchFamily="50" charset="0"/>
            </a:endParaRPr>
          </a:p>
        </p:txBody>
      </p:sp>
    </p:spTree>
    <p:extLst>
      <p:ext uri="{BB962C8B-B14F-4D97-AF65-F5344CB8AC3E}">
        <p14:creationId xmlns:p14="http://schemas.microsoft.com/office/powerpoint/2010/main" val="201010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1AC8-99DD-4D67-8F8F-39B1E10C0448}"/>
              </a:ext>
            </a:extLst>
          </p:cNvPr>
          <p:cNvSpPr>
            <a:spLocks noGrp="1"/>
          </p:cNvSpPr>
          <p:nvPr>
            <p:ph type="title"/>
          </p:nvPr>
        </p:nvSpPr>
        <p:spPr/>
        <p:txBody>
          <a:bodyPr/>
          <a:lstStyle/>
          <a:p>
            <a:endParaRPr lang="en-GB" dirty="0"/>
          </a:p>
        </p:txBody>
      </p:sp>
      <p:pic>
        <p:nvPicPr>
          <p:cNvPr id="7" name="Content Placeholder 6">
            <a:extLst>
              <a:ext uri="{FF2B5EF4-FFF2-40B4-BE49-F238E27FC236}">
                <a16:creationId xmlns:a16="http://schemas.microsoft.com/office/drawing/2014/main" id="{21DFDE3C-EB39-480B-A671-4705152884EA}"/>
              </a:ext>
            </a:extLst>
          </p:cNvPr>
          <p:cNvPicPr>
            <a:picLocks noGrp="1" noChangeAspect="1"/>
          </p:cNvPicPr>
          <p:nvPr>
            <p:ph idx="1"/>
          </p:nvPr>
        </p:nvPicPr>
        <p:blipFill>
          <a:blip r:embed="rId2"/>
          <a:stretch>
            <a:fillRect/>
          </a:stretch>
        </p:blipFill>
        <p:spPr>
          <a:xfrm>
            <a:off x="5020155" y="153424"/>
            <a:ext cx="3294112" cy="3308952"/>
          </a:xfrm>
        </p:spPr>
      </p:pic>
      <p:pic>
        <p:nvPicPr>
          <p:cNvPr id="5" name="Picture 4">
            <a:extLst>
              <a:ext uri="{FF2B5EF4-FFF2-40B4-BE49-F238E27FC236}">
                <a16:creationId xmlns:a16="http://schemas.microsoft.com/office/drawing/2014/main" id="{3E4B25A3-D81D-426B-94C9-A918A91BCD86}"/>
              </a:ext>
            </a:extLst>
          </p:cNvPr>
          <p:cNvPicPr>
            <a:picLocks noChangeAspect="1"/>
          </p:cNvPicPr>
          <p:nvPr/>
        </p:nvPicPr>
        <p:blipFill>
          <a:blip r:embed="rId3"/>
          <a:stretch>
            <a:fillRect/>
          </a:stretch>
        </p:blipFill>
        <p:spPr>
          <a:xfrm>
            <a:off x="212272" y="163116"/>
            <a:ext cx="3579159" cy="3325017"/>
          </a:xfrm>
          <a:prstGeom prst="rect">
            <a:avLst/>
          </a:prstGeom>
        </p:spPr>
      </p:pic>
      <p:pic>
        <p:nvPicPr>
          <p:cNvPr id="13" name="Picture 12">
            <a:extLst>
              <a:ext uri="{FF2B5EF4-FFF2-40B4-BE49-F238E27FC236}">
                <a16:creationId xmlns:a16="http://schemas.microsoft.com/office/drawing/2014/main" id="{EAAAAE3B-36C1-423C-8CF6-DF6C6AF215A3}"/>
              </a:ext>
            </a:extLst>
          </p:cNvPr>
          <p:cNvPicPr>
            <a:picLocks noChangeAspect="1"/>
          </p:cNvPicPr>
          <p:nvPr/>
        </p:nvPicPr>
        <p:blipFill>
          <a:blip r:embed="rId4"/>
          <a:stretch>
            <a:fillRect/>
          </a:stretch>
        </p:blipFill>
        <p:spPr>
          <a:xfrm>
            <a:off x="176912" y="3699834"/>
            <a:ext cx="3971740" cy="2686089"/>
          </a:xfrm>
          <a:prstGeom prst="rect">
            <a:avLst/>
          </a:prstGeom>
        </p:spPr>
      </p:pic>
      <p:pic>
        <p:nvPicPr>
          <p:cNvPr id="15" name="Picture 14">
            <a:extLst>
              <a:ext uri="{FF2B5EF4-FFF2-40B4-BE49-F238E27FC236}">
                <a16:creationId xmlns:a16="http://schemas.microsoft.com/office/drawing/2014/main" id="{3284C8BA-5DD8-46D7-BC16-BEC71E417021}"/>
              </a:ext>
            </a:extLst>
          </p:cNvPr>
          <p:cNvPicPr>
            <a:picLocks noChangeAspect="1"/>
          </p:cNvPicPr>
          <p:nvPr/>
        </p:nvPicPr>
        <p:blipFill>
          <a:blip r:embed="rId5"/>
          <a:stretch>
            <a:fillRect/>
          </a:stretch>
        </p:blipFill>
        <p:spPr>
          <a:xfrm>
            <a:off x="4431713" y="3690219"/>
            <a:ext cx="3576277" cy="2612610"/>
          </a:xfrm>
          <a:prstGeom prst="rect">
            <a:avLst/>
          </a:prstGeom>
        </p:spPr>
      </p:pic>
      <p:pic>
        <p:nvPicPr>
          <p:cNvPr id="17" name="Picture 16">
            <a:extLst>
              <a:ext uri="{FF2B5EF4-FFF2-40B4-BE49-F238E27FC236}">
                <a16:creationId xmlns:a16="http://schemas.microsoft.com/office/drawing/2014/main" id="{FD4CCBA4-8BCF-4FD0-9F14-209D05EEDF9F}"/>
              </a:ext>
            </a:extLst>
          </p:cNvPr>
          <p:cNvPicPr>
            <a:picLocks noChangeAspect="1"/>
          </p:cNvPicPr>
          <p:nvPr/>
        </p:nvPicPr>
        <p:blipFill>
          <a:blip r:embed="rId6"/>
          <a:stretch>
            <a:fillRect/>
          </a:stretch>
        </p:blipFill>
        <p:spPr>
          <a:xfrm>
            <a:off x="8176426" y="3686016"/>
            <a:ext cx="3838662" cy="2943383"/>
          </a:xfrm>
          <a:prstGeom prst="rect">
            <a:avLst/>
          </a:prstGeom>
        </p:spPr>
      </p:pic>
      <p:pic>
        <p:nvPicPr>
          <p:cNvPr id="19" name="Picture 18">
            <a:extLst>
              <a:ext uri="{FF2B5EF4-FFF2-40B4-BE49-F238E27FC236}">
                <a16:creationId xmlns:a16="http://schemas.microsoft.com/office/drawing/2014/main" id="{F949B7BF-F6D0-48E6-9E31-958E8F01DBBF}"/>
              </a:ext>
            </a:extLst>
          </p:cNvPr>
          <p:cNvPicPr>
            <a:picLocks noChangeAspect="1"/>
          </p:cNvPicPr>
          <p:nvPr/>
        </p:nvPicPr>
        <p:blipFill>
          <a:blip r:embed="rId7"/>
          <a:stretch>
            <a:fillRect/>
          </a:stretch>
        </p:blipFill>
        <p:spPr>
          <a:xfrm>
            <a:off x="9542992" y="153424"/>
            <a:ext cx="2393193" cy="3320892"/>
          </a:xfrm>
          <a:prstGeom prst="rect">
            <a:avLst/>
          </a:prstGeom>
        </p:spPr>
      </p:pic>
    </p:spTree>
    <p:extLst>
      <p:ext uri="{BB962C8B-B14F-4D97-AF65-F5344CB8AC3E}">
        <p14:creationId xmlns:p14="http://schemas.microsoft.com/office/powerpoint/2010/main" val="402248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051A-2280-43A8-BC4D-257C873DA985}"/>
              </a:ext>
            </a:extLst>
          </p:cNvPr>
          <p:cNvSpPr>
            <a:spLocks noGrp="1"/>
          </p:cNvSpPr>
          <p:nvPr>
            <p:ph type="title"/>
          </p:nvPr>
        </p:nvSpPr>
        <p:spPr/>
        <p:txBody>
          <a:bodyPr/>
          <a:lstStyle/>
          <a:p>
            <a:endParaRPr lang="en-GB" dirty="0"/>
          </a:p>
        </p:txBody>
      </p:sp>
      <p:pic>
        <p:nvPicPr>
          <p:cNvPr id="7" name="Content Placeholder 6">
            <a:extLst>
              <a:ext uri="{FF2B5EF4-FFF2-40B4-BE49-F238E27FC236}">
                <a16:creationId xmlns:a16="http://schemas.microsoft.com/office/drawing/2014/main" id="{05192BCB-ABCC-4922-9CAD-B17BED20A700}"/>
              </a:ext>
            </a:extLst>
          </p:cNvPr>
          <p:cNvPicPr>
            <a:picLocks noGrp="1" noChangeAspect="1"/>
          </p:cNvPicPr>
          <p:nvPr>
            <p:ph idx="1"/>
          </p:nvPr>
        </p:nvPicPr>
        <p:blipFill>
          <a:blip r:embed="rId2"/>
          <a:stretch>
            <a:fillRect/>
          </a:stretch>
        </p:blipFill>
        <p:spPr>
          <a:xfrm>
            <a:off x="5868720" y="99823"/>
            <a:ext cx="5161302" cy="3755877"/>
          </a:xfrm>
        </p:spPr>
      </p:pic>
      <p:pic>
        <p:nvPicPr>
          <p:cNvPr id="5" name="Picture 4">
            <a:extLst>
              <a:ext uri="{FF2B5EF4-FFF2-40B4-BE49-F238E27FC236}">
                <a16:creationId xmlns:a16="http://schemas.microsoft.com/office/drawing/2014/main" id="{F328FC4A-0EBE-46AC-BE70-801A63788E79}"/>
              </a:ext>
            </a:extLst>
          </p:cNvPr>
          <p:cNvPicPr>
            <a:picLocks noChangeAspect="1"/>
          </p:cNvPicPr>
          <p:nvPr/>
        </p:nvPicPr>
        <p:blipFill>
          <a:blip r:embed="rId3"/>
          <a:stretch>
            <a:fillRect/>
          </a:stretch>
        </p:blipFill>
        <p:spPr>
          <a:xfrm>
            <a:off x="97465" y="99823"/>
            <a:ext cx="4519528" cy="3249691"/>
          </a:xfrm>
          <a:prstGeom prst="rect">
            <a:avLst/>
          </a:prstGeom>
        </p:spPr>
      </p:pic>
      <p:pic>
        <p:nvPicPr>
          <p:cNvPr id="9" name="Picture 8">
            <a:extLst>
              <a:ext uri="{FF2B5EF4-FFF2-40B4-BE49-F238E27FC236}">
                <a16:creationId xmlns:a16="http://schemas.microsoft.com/office/drawing/2014/main" id="{B8B59649-69AF-4BC1-8B2B-0B8CD177FCF2}"/>
              </a:ext>
            </a:extLst>
          </p:cNvPr>
          <p:cNvPicPr>
            <a:picLocks noChangeAspect="1"/>
          </p:cNvPicPr>
          <p:nvPr/>
        </p:nvPicPr>
        <p:blipFill>
          <a:blip r:embed="rId4"/>
          <a:stretch>
            <a:fillRect/>
          </a:stretch>
        </p:blipFill>
        <p:spPr>
          <a:xfrm>
            <a:off x="97465" y="3408663"/>
            <a:ext cx="4107143" cy="3349514"/>
          </a:xfrm>
          <a:prstGeom prst="rect">
            <a:avLst/>
          </a:prstGeom>
        </p:spPr>
      </p:pic>
      <p:pic>
        <p:nvPicPr>
          <p:cNvPr id="11" name="Picture 10">
            <a:extLst>
              <a:ext uri="{FF2B5EF4-FFF2-40B4-BE49-F238E27FC236}">
                <a16:creationId xmlns:a16="http://schemas.microsoft.com/office/drawing/2014/main" id="{C8F52FE8-AA44-4E34-B90F-CD66F91864E2}"/>
              </a:ext>
            </a:extLst>
          </p:cNvPr>
          <p:cNvPicPr>
            <a:picLocks noChangeAspect="1"/>
          </p:cNvPicPr>
          <p:nvPr/>
        </p:nvPicPr>
        <p:blipFill>
          <a:blip r:embed="rId5"/>
          <a:stretch>
            <a:fillRect/>
          </a:stretch>
        </p:blipFill>
        <p:spPr>
          <a:xfrm>
            <a:off x="7071592" y="3936279"/>
            <a:ext cx="2753641" cy="2764974"/>
          </a:xfrm>
          <a:prstGeom prst="rect">
            <a:avLst/>
          </a:prstGeom>
        </p:spPr>
      </p:pic>
    </p:spTree>
    <p:extLst>
      <p:ext uri="{BB962C8B-B14F-4D97-AF65-F5344CB8AC3E}">
        <p14:creationId xmlns:p14="http://schemas.microsoft.com/office/powerpoint/2010/main" val="93956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679</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Letter-join Plus 4</vt:lpstr>
      <vt:lpstr>Letter-join Print Plus 1</vt:lpstr>
      <vt:lpstr>Office Theme</vt:lpstr>
      <vt:lpstr>How we teach your child to read.</vt:lpstr>
      <vt:lpstr>PowerPoint Presentation</vt:lpstr>
      <vt:lpstr>What skills do you need to read?  </vt:lpstr>
      <vt:lpstr>Phonics</vt:lpstr>
      <vt:lpstr>PowerPoint Presentation</vt:lpstr>
      <vt:lpstr>Tricky words</vt:lpstr>
      <vt:lpstr>PowerPoint Presentation</vt:lpstr>
      <vt:lpstr>PowerPoint Presentation</vt:lpstr>
      <vt:lpstr>PowerPoint Presentation</vt:lpstr>
      <vt:lpstr>When to read!</vt:lpstr>
      <vt:lpstr>When to change reading books? We would like the children to read their book three times. This will enable them to keep practising blending phonemes and remember tricky words. Each time they read they should become for fluent and not have to keep stopping to decode.  </vt:lpstr>
      <vt:lpstr>   Writing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teach your child to read?</dc:title>
  <dc:creator>Clair Hayes</dc:creator>
  <cp:lastModifiedBy>Richards Agata</cp:lastModifiedBy>
  <cp:revision>35</cp:revision>
  <cp:lastPrinted>2024-10-16T15:14:32Z</cp:lastPrinted>
  <dcterms:created xsi:type="dcterms:W3CDTF">2019-10-23T16:08:13Z</dcterms:created>
  <dcterms:modified xsi:type="dcterms:W3CDTF">2026-01-14T21:27:13Z</dcterms:modified>
</cp:coreProperties>
</file>