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17" r:id="rId2"/>
    <p:sldId id="318" r:id="rId3"/>
    <p:sldId id="256" r:id="rId4"/>
    <p:sldId id="258" r:id="rId5"/>
    <p:sldId id="259" r:id="rId6"/>
    <p:sldId id="316" r:id="rId7"/>
    <p:sldId id="261" r:id="rId8"/>
    <p:sldId id="262" r:id="rId9"/>
    <p:sldId id="263" r:id="rId10"/>
    <p:sldId id="32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24" r:id="rId44"/>
    <p:sldId id="298" r:id="rId45"/>
    <p:sldId id="299" r:id="rId46"/>
    <p:sldId id="300" r:id="rId47"/>
    <p:sldId id="325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26" r:id="rId56"/>
    <p:sldId id="329" r:id="rId57"/>
    <p:sldId id="327" r:id="rId58"/>
    <p:sldId id="330" r:id="rId59"/>
    <p:sldId id="311" r:id="rId60"/>
    <p:sldId id="331" r:id="rId61"/>
    <p:sldId id="332" r:id="rId62"/>
    <p:sldId id="321" r:id="rId63"/>
    <p:sldId id="319" r:id="rId64"/>
    <p:sldId id="32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94" autoAdjust="0"/>
  </p:normalViewPr>
  <p:slideViewPr>
    <p:cSldViewPr snapToGrid="0">
      <p:cViewPr>
        <p:scale>
          <a:sx n="50" d="100"/>
          <a:sy n="50" d="100"/>
        </p:scale>
        <p:origin x="-1349" y="-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52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D4348-B04D-4ECB-83BB-18E45D4AE51E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DA9E8-A580-4BC3-ABFD-308FDF030A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176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18DF3-D9EA-4FDF-AF92-C101DDC6E3FF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68C3C-E526-4DAB-9E4B-B8172A762B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537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68C3C-E526-4DAB-9E4B-B8172A762B3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87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48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16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69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8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32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1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44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96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3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4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20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51B6D-154E-44D0-8C1F-0E0FAD990CA3}" type="datetimeFigureOut">
              <a:rPr lang="en-GB" smtClean="0"/>
              <a:pPr/>
              <a:t>18/08/2021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62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4470" y="2091791"/>
            <a:ext cx="9463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latin typeface="Berlin Sans FB" panose="020E0602020502020306" pitchFamily="34" charset="0"/>
              </a:rPr>
              <a:t>Song of Sounds</a:t>
            </a:r>
            <a:endParaRPr lang="en-GB" sz="100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84" y="0"/>
            <a:ext cx="2517572" cy="461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4382" y="2400299"/>
            <a:ext cx="2097569" cy="412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22" y="2667554"/>
            <a:ext cx="11994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 dirty="0" smtClean="0">
                <a:latin typeface="Berlin Sans FB" panose="020E0602020502020306" pitchFamily="34" charset="0"/>
              </a:rPr>
              <a:t>Skip to my </a:t>
            </a:r>
            <a:r>
              <a:rPr lang="en-GB" sz="6600" dirty="0" err="1" smtClean="0">
                <a:latin typeface="Berlin Sans FB" panose="020E0602020502020306" pitchFamily="34" charset="0"/>
              </a:rPr>
              <a:t>lou</a:t>
            </a:r>
            <a:r>
              <a:rPr lang="en-GB" sz="6600" dirty="0" smtClean="0">
                <a:latin typeface="Berlin Sans FB" panose="020E0602020502020306" pitchFamily="34" charset="0"/>
              </a:rPr>
              <a:t> my darling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3029" y="5536767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Goats are gardening g </a:t>
            </a:r>
            <a:r>
              <a:rPr lang="en-GB" sz="6600" dirty="0" err="1" smtClean="0">
                <a:latin typeface="Berlin Sans FB" panose="020E0602020502020306" pitchFamily="34" charset="0"/>
              </a:rPr>
              <a:t>g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g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8" y="914617"/>
            <a:ext cx="6944142" cy="4448519"/>
          </a:xfrm>
          <a:prstGeom prst="rect">
            <a:avLst/>
          </a:prstGeom>
        </p:spPr>
      </p:pic>
      <p:pic>
        <p:nvPicPr>
          <p:cNvPr id="5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29597" r="29358" b="21506"/>
          <a:stretch>
            <a:fillRect/>
          </a:stretch>
        </p:blipFill>
        <p:spPr bwMode="auto">
          <a:xfrm>
            <a:off x="7256915" y="1452768"/>
            <a:ext cx="3715885" cy="48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2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82" y="298201"/>
            <a:ext cx="4638403" cy="52619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4858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Hats on heads h </a:t>
            </a:r>
            <a:r>
              <a:rPr lang="en-GB" sz="6600" dirty="0" err="1" smtClean="0">
                <a:latin typeface="Berlin Sans FB" panose="020E0602020502020306" pitchFamily="34" charset="0"/>
              </a:rPr>
              <a:t>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904170" y="500729"/>
            <a:ext cx="3698403" cy="45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7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Insects are interesting </a:t>
            </a:r>
            <a:r>
              <a:rPr lang="en-GB" sz="6600" dirty="0" err="1" smtClean="0">
                <a:latin typeface="Berlin Sans FB" panose="020E0602020502020306" pitchFamily="34" charset="0"/>
              </a:rPr>
              <a:t>i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i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i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88" y="543489"/>
            <a:ext cx="5345429" cy="5051335"/>
          </a:xfrm>
          <a:prstGeom prst="rect">
            <a:avLst/>
          </a:prstGeom>
        </p:spPr>
      </p:pic>
      <p:pic>
        <p:nvPicPr>
          <p:cNvPr id="8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20372" r="22324" b="25378"/>
          <a:stretch>
            <a:fillRect/>
          </a:stretch>
        </p:blipFill>
        <p:spPr bwMode="auto">
          <a:xfrm>
            <a:off x="7827944" y="644228"/>
            <a:ext cx="3513345" cy="551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40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37032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516516"/>
            <a:ext cx="8099523" cy="57674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3029" y="5565796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Jellybeans are jumping j </a:t>
            </a:r>
            <a:r>
              <a:rPr lang="en-GB" sz="6600" dirty="0" err="1" smtClean="0">
                <a:latin typeface="Berlin Sans FB" panose="020E0602020502020306" pitchFamily="34" charset="0"/>
              </a:rPr>
              <a:t>j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j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0"/>
          <p:cNvPicPr>
            <a:picLocks noChangeAspect="1" noChangeArrowheads="1"/>
          </p:cNvPicPr>
          <p:nvPr/>
        </p:nvPicPr>
        <p:blipFill>
          <a:blip r:embed="rId3" cstate="print"/>
          <a:srcRect l="16515" t="21365" r="33252" b="24113"/>
          <a:stretch>
            <a:fillRect/>
          </a:stretch>
        </p:blipFill>
        <p:spPr bwMode="auto">
          <a:xfrm>
            <a:off x="892636" y="1022372"/>
            <a:ext cx="2606721" cy="399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59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2" y="311224"/>
            <a:ext cx="4692719" cy="53997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Kings flying kites k </a:t>
            </a:r>
            <a:r>
              <a:rPr lang="en-GB" sz="6600" dirty="0" err="1" smtClean="0">
                <a:latin typeface="Berlin Sans FB" panose="020E0602020502020306" pitchFamily="34" charset="0"/>
              </a:rPr>
              <a:t>k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k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1"/>
          <p:cNvPicPr>
            <a:picLocks noChangeAspect="1" noChangeArrowheads="1"/>
          </p:cNvPicPr>
          <p:nvPr/>
        </p:nvPicPr>
        <p:blipFill>
          <a:blip r:embed="rId3" cstate="print"/>
          <a:srcRect l="27731" t="7851" r="30518" b="19542"/>
          <a:stretch>
            <a:fillRect/>
          </a:stretch>
        </p:blipFill>
        <p:spPr bwMode="auto">
          <a:xfrm>
            <a:off x="7343336" y="-605370"/>
            <a:ext cx="3967088" cy="809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620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50" y="241556"/>
            <a:ext cx="4545583" cy="5525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Lions love lollipops l </a:t>
            </a:r>
            <a:r>
              <a:rPr lang="en-GB" sz="6600" dirty="0" err="1" smtClean="0">
                <a:latin typeface="Berlin Sans FB" panose="020E0602020502020306" pitchFamily="34" charset="0"/>
              </a:rPr>
              <a:t>l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l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3" cstate="print"/>
          <a:srcRect l="21216" t="13870" r="35133" b="32263"/>
          <a:stretch>
            <a:fillRect/>
          </a:stretch>
        </p:blipFill>
        <p:spPr bwMode="auto">
          <a:xfrm>
            <a:off x="0" y="0"/>
            <a:ext cx="3315988" cy="568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005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44434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39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4" y="727238"/>
            <a:ext cx="6900672" cy="38069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4344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Mice are munching m </a:t>
            </a:r>
            <a:r>
              <a:rPr lang="en-GB" sz="6600" dirty="0" err="1" smtClean="0">
                <a:latin typeface="Berlin Sans FB" panose="020E0602020502020306" pitchFamily="34" charset="0"/>
              </a:rPr>
              <a:t>m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m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3"/>
          <p:cNvPicPr>
            <a:picLocks noChangeAspect="1" noChangeArrowheads="1"/>
          </p:cNvPicPr>
          <p:nvPr/>
        </p:nvPicPr>
        <p:blipFill>
          <a:blip r:embed="rId3" cstate="print"/>
          <a:srcRect l="22620" t="18011" r="23724" b="26550"/>
          <a:stretch>
            <a:fillRect/>
          </a:stretch>
        </p:blipFill>
        <p:spPr bwMode="auto">
          <a:xfrm>
            <a:off x="6688516" y="254598"/>
            <a:ext cx="4974645" cy="523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55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8857" y="2338120"/>
            <a:ext cx="9463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We can sing a song of sounds, 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3" name="Picture 2" descr="46 music no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4046" y="243069"/>
            <a:ext cx="2073863" cy="1777597"/>
          </a:xfrm>
          <a:prstGeom prst="rect">
            <a:avLst/>
          </a:prstGeom>
        </p:spPr>
      </p:pic>
      <p:pic>
        <p:nvPicPr>
          <p:cNvPr id="5" name="Picture 4" descr="46 music no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331" y="4678102"/>
            <a:ext cx="2073863" cy="17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882" y="451262"/>
            <a:ext cx="2304288" cy="5184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Nurse Nelly’s nice n </a:t>
            </a:r>
            <a:r>
              <a:rPr lang="en-GB" sz="6600" dirty="0" err="1" smtClean="0">
                <a:latin typeface="Berlin Sans FB" panose="020E0602020502020306" pitchFamily="34" charset="0"/>
              </a:rPr>
              <a:t>n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n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/>
          <a:srcRect l="18231" t="28575" r="19653" b="30370"/>
          <a:stretch>
            <a:fillRect/>
          </a:stretch>
        </p:blipFill>
        <p:spPr bwMode="auto">
          <a:xfrm>
            <a:off x="151366" y="1155247"/>
            <a:ext cx="5268038" cy="411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15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6" y="538192"/>
            <a:ext cx="6342888" cy="50566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Octopus is orange o </a:t>
            </a:r>
            <a:r>
              <a:rPr lang="en-GB" sz="6600" dirty="0" err="1" smtClean="0">
                <a:latin typeface="Berlin Sans FB" panose="020E0602020502020306" pitchFamily="34" charset="0"/>
              </a:rPr>
              <a:t>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3" cstate="print"/>
          <a:srcRect l="27386" t="11246" r="30273" b="27737"/>
          <a:stretch>
            <a:fillRect/>
          </a:stretch>
        </p:blipFill>
        <p:spPr bwMode="auto">
          <a:xfrm>
            <a:off x="7707929" y="-423535"/>
            <a:ext cx="3578769" cy="613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910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90733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0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432221"/>
            <a:ext cx="7081925" cy="5021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Popcorn popping p </a:t>
            </a:r>
            <a:r>
              <a:rPr lang="en-GB" sz="6600" dirty="0" err="1" smtClean="0">
                <a:latin typeface="Berlin Sans FB" panose="020E0602020502020306" pitchFamily="34" charset="0"/>
              </a:rPr>
              <a:t>p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p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3" cstate="print"/>
          <a:srcRect l="27496" t="11246" r="23428" b="19542"/>
          <a:stretch>
            <a:fillRect/>
          </a:stretch>
        </p:blipFill>
        <p:spPr bwMode="auto">
          <a:xfrm>
            <a:off x="540403" y="-1054068"/>
            <a:ext cx="4239100" cy="707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41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7" y="435429"/>
            <a:ext cx="5407513" cy="52522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0858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Queens run quickly </a:t>
            </a:r>
            <a:r>
              <a:rPr lang="en-GB" sz="6600" dirty="0" err="1" smtClean="0">
                <a:latin typeface="Berlin Sans FB" panose="020E0602020502020306" pitchFamily="34" charset="0"/>
              </a:rPr>
              <a:t>qu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qu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qu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16004" y="-562117"/>
            <a:ext cx="6975996" cy="6868294"/>
            <a:chOff x="5216004" y="-562117"/>
            <a:chExt cx="6975996" cy="6868294"/>
          </a:xfrm>
        </p:grpSpPr>
        <p:pic>
          <p:nvPicPr>
            <p:cNvPr id="6" name="Picture 47"/>
            <p:cNvPicPr>
              <a:picLocks noChangeAspect="1" noChangeArrowheads="1"/>
            </p:cNvPicPr>
            <p:nvPr/>
          </p:nvPicPr>
          <p:blipFill>
            <a:blip r:embed="rId3" cstate="print"/>
            <a:srcRect l="24863" t="15031" r="22939" b="14307"/>
            <a:stretch>
              <a:fillRect/>
            </a:stretch>
          </p:blipFill>
          <p:spPr bwMode="auto">
            <a:xfrm>
              <a:off x="5216004" y="-562117"/>
              <a:ext cx="4326340" cy="686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1"/>
            <p:cNvPicPr>
              <a:picLocks noChangeAspect="1" noChangeArrowheads="1"/>
            </p:cNvPicPr>
            <p:nvPr/>
          </p:nvPicPr>
          <p:blipFill>
            <a:blip r:embed="rId4" cstate="print"/>
            <a:srcRect l="31519" t="19321" r="19974" b="32446"/>
            <a:stretch>
              <a:fillRect/>
            </a:stretch>
          </p:blipFill>
          <p:spPr bwMode="auto">
            <a:xfrm>
              <a:off x="8070376" y="-255426"/>
              <a:ext cx="4121624" cy="4848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5093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31" y="219406"/>
            <a:ext cx="6190387" cy="5254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7487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Rabbits are rascals r </a:t>
            </a:r>
            <a:r>
              <a:rPr lang="en-GB" sz="6600" dirty="0" err="1" smtClean="0">
                <a:latin typeface="Berlin Sans FB" panose="020E0602020502020306" pitchFamily="34" charset="0"/>
              </a:rPr>
              <a:t>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8"/>
          <p:cNvPicPr>
            <a:picLocks noChangeAspect="1" noChangeArrowheads="1"/>
          </p:cNvPicPr>
          <p:nvPr/>
        </p:nvPicPr>
        <p:blipFill>
          <a:blip r:embed="rId3" cstate="print"/>
          <a:srcRect l="23839" t="25652" r="15874" b="34386"/>
          <a:stretch>
            <a:fillRect/>
          </a:stretch>
        </p:blipFill>
        <p:spPr bwMode="auto">
          <a:xfrm>
            <a:off x="223327" y="789182"/>
            <a:ext cx="4766834" cy="418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672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60182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17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260"/>
            <a:ext cx="8174550" cy="42660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9144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Sausages are sizzling s </a:t>
            </a:r>
            <a:r>
              <a:rPr lang="en-GB" sz="6600" dirty="0" err="1" smtClean="0">
                <a:latin typeface="Berlin Sans FB" panose="020E0602020502020306" pitchFamily="34" charset="0"/>
              </a:rPr>
              <a:t>s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s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9"/>
          <p:cNvPicPr>
            <a:picLocks noChangeAspect="1" noChangeArrowheads="1"/>
          </p:cNvPicPr>
          <p:nvPr/>
        </p:nvPicPr>
        <p:blipFill>
          <a:blip r:embed="rId3" cstate="print"/>
          <a:srcRect l="19424" t="16521" r="25076" b="26241"/>
          <a:stretch>
            <a:fillRect/>
          </a:stretch>
        </p:blipFill>
        <p:spPr bwMode="auto">
          <a:xfrm>
            <a:off x="6822829" y="0"/>
            <a:ext cx="4405917" cy="579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181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37259"/>
            <a:ext cx="2756699" cy="53900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4858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Tiger on the TV t </a:t>
            </a:r>
            <a:r>
              <a:rPr lang="en-GB" sz="6600" dirty="0" err="1" smtClean="0">
                <a:latin typeface="Berlin Sans FB" panose="020E0602020502020306" pitchFamily="34" charset="0"/>
              </a:rPr>
              <a:t>t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t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0"/>
          <p:cNvPicPr>
            <a:picLocks noChangeAspect="1" noChangeArrowheads="1"/>
          </p:cNvPicPr>
          <p:nvPr/>
        </p:nvPicPr>
        <p:blipFill>
          <a:blip r:embed="rId3" cstate="print"/>
          <a:srcRect l="27113" t="3259" r="26030" b="19862"/>
          <a:stretch>
            <a:fillRect/>
          </a:stretch>
        </p:blipFill>
        <p:spPr bwMode="auto">
          <a:xfrm>
            <a:off x="585878" y="-1080655"/>
            <a:ext cx="3403674" cy="742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85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44" y="0"/>
            <a:ext cx="5267056" cy="5709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93258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Umbrellas up u </a:t>
            </a:r>
            <a:r>
              <a:rPr lang="en-GB" sz="6600" dirty="0" err="1" smtClean="0">
                <a:latin typeface="Berlin Sans FB" panose="020E0602020502020306" pitchFamily="34" charset="0"/>
              </a:rPr>
              <a:t>u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u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3" cstate="print"/>
          <a:srcRect l="31519" t="19321" r="19974" b="32446"/>
          <a:stretch>
            <a:fillRect/>
          </a:stretch>
        </p:blipFill>
        <p:spPr bwMode="auto">
          <a:xfrm>
            <a:off x="7642746" y="506574"/>
            <a:ext cx="4121624" cy="484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02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1" y="246418"/>
            <a:ext cx="5117192" cy="54019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3457" y="5439384"/>
            <a:ext cx="88942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Ants on an apple </a:t>
            </a:r>
            <a:r>
              <a:rPr lang="en-GB" sz="6600" dirty="0" smtClean="0">
                <a:latin typeface="Berlin Sans FB" panose="020E0602020502020306" pitchFamily="34" charset="0"/>
              </a:rPr>
              <a:t>a </a:t>
            </a:r>
            <a:r>
              <a:rPr lang="en-GB" sz="6600" dirty="0">
                <a:latin typeface="Berlin Sans FB" panose="020E0602020502020306" pitchFamily="34" charset="0"/>
              </a:rPr>
              <a:t>a </a:t>
            </a:r>
            <a:r>
              <a:rPr lang="en-GB" sz="6600" dirty="0" err="1">
                <a:latin typeface="Berlin Sans FB" panose="020E0602020502020306" pitchFamily="34" charset="0"/>
              </a:rPr>
              <a:t>a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4" t="27521" r="41705" b="35709"/>
          <a:stretch/>
        </p:blipFill>
        <p:spPr bwMode="auto">
          <a:xfrm>
            <a:off x="6824606" y="1058223"/>
            <a:ext cx="3341397" cy="395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2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90733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51" y="499650"/>
            <a:ext cx="2846605" cy="4782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Val has a violin v </a:t>
            </a:r>
            <a:r>
              <a:rPr lang="en-GB" sz="6600" dirty="0" err="1" smtClean="0">
                <a:latin typeface="Berlin Sans FB" panose="020E0602020502020306" pitchFamily="34" charset="0"/>
              </a:rPr>
              <a:t>v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v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7" name="Picture 52"/>
          <p:cNvPicPr>
            <a:picLocks noChangeAspect="1" noChangeArrowheads="1"/>
          </p:cNvPicPr>
          <p:nvPr/>
        </p:nvPicPr>
        <p:blipFill>
          <a:blip r:embed="rId3" cstate="print"/>
          <a:srcRect l="31767" t="20917" r="27544" b="32674"/>
          <a:stretch>
            <a:fillRect/>
          </a:stretch>
        </p:blipFill>
        <p:spPr bwMode="auto">
          <a:xfrm>
            <a:off x="1477815" y="721958"/>
            <a:ext cx="3343703" cy="46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248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9" y="674716"/>
            <a:ext cx="5752012" cy="41830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29" y="5565795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Whales in the water w </a:t>
            </a:r>
            <a:r>
              <a:rPr lang="en-GB" sz="6600" dirty="0" err="1" smtClean="0">
                <a:latin typeface="Berlin Sans FB" panose="020E0602020502020306" pitchFamily="34" charset="0"/>
              </a:rPr>
              <a:t>w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w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3"/>
          <p:cNvPicPr>
            <a:picLocks noChangeAspect="1" noChangeArrowheads="1"/>
          </p:cNvPicPr>
          <p:nvPr/>
        </p:nvPicPr>
        <p:blipFill>
          <a:blip r:embed="rId3" cstate="print"/>
          <a:srcRect l="24390" t="9824" r="28577" b="20573"/>
          <a:stretch>
            <a:fillRect/>
          </a:stretch>
        </p:blipFill>
        <p:spPr bwMode="auto">
          <a:xfrm>
            <a:off x="6854328" y="-252784"/>
            <a:ext cx="4019136" cy="623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79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96" y="375619"/>
            <a:ext cx="2997657" cy="51162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7429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Fox on a box x </a:t>
            </a:r>
            <a:r>
              <a:rPr lang="en-GB" sz="6600" dirty="0" err="1" smtClean="0">
                <a:latin typeface="Berlin Sans FB" panose="020E0602020502020306" pitchFamily="34" charset="0"/>
              </a:rPr>
              <a:t>x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x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4"/>
          <p:cNvPicPr>
            <a:picLocks noChangeAspect="1" noChangeArrowheads="1"/>
          </p:cNvPicPr>
          <p:nvPr/>
        </p:nvPicPr>
        <p:blipFill>
          <a:blip r:embed="rId3" cstate="print"/>
          <a:srcRect l="25026" t="33675" r="16089" b="36349"/>
          <a:stretch>
            <a:fillRect/>
          </a:stretch>
        </p:blipFill>
        <p:spPr bwMode="auto">
          <a:xfrm>
            <a:off x="871666" y="1897773"/>
            <a:ext cx="4196914" cy="264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950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13883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1" y="537028"/>
            <a:ext cx="3495556" cy="47752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Yellow yoyo y </a:t>
            </a:r>
            <a:r>
              <a:rPr lang="en-GB" sz="6600" dirty="0" err="1" smtClean="0">
                <a:latin typeface="Berlin Sans FB" panose="020E0602020502020306" pitchFamily="34" charset="0"/>
              </a:rPr>
              <a:t>y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y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7980" y="634940"/>
            <a:ext cx="3825936" cy="493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052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20" y="1016000"/>
            <a:ext cx="5130782" cy="38829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Zebras in the zoo z </a:t>
            </a:r>
            <a:r>
              <a:rPr lang="en-GB" sz="6600" dirty="0" err="1" smtClean="0">
                <a:latin typeface="Berlin Sans FB" panose="020E0602020502020306" pitchFamily="34" charset="0"/>
              </a:rPr>
              <a:t>z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z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32011" t="9892" r="25134" b="27946"/>
          <a:stretch>
            <a:fillRect/>
          </a:stretch>
        </p:blipFill>
        <p:spPr bwMode="auto">
          <a:xfrm>
            <a:off x="929016" y="-538401"/>
            <a:ext cx="3291841" cy="610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185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9" y="112343"/>
            <a:ext cx="4626750" cy="5395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Sing a song ng </a:t>
            </a:r>
            <a:r>
              <a:rPr lang="en-GB" sz="6600" dirty="0" err="1" smtClean="0">
                <a:latin typeface="Berlin Sans FB" panose="020E0602020502020306" pitchFamily="34" charset="0"/>
              </a:rPr>
              <a:t>ng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3" cstate="print"/>
          <a:srcRect l="18231" t="28575" r="19653" b="30370"/>
          <a:stretch>
            <a:fillRect/>
          </a:stretch>
        </p:blipFill>
        <p:spPr bwMode="auto">
          <a:xfrm>
            <a:off x="4232276" y="1042340"/>
            <a:ext cx="5268038" cy="411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29597" r="29358" b="21506"/>
          <a:stretch>
            <a:fillRect/>
          </a:stretch>
        </p:blipFill>
        <p:spPr bwMode="auto">
          <a:xfrm>
            <a:off x="7622675" y="1171414"/>
            <a:ext cx="3715885" cy="48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3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32860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69" y="512208"/>
            <a:ext cx="3973823" cy="4541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9201" y="5619376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Sharks on the shore </a:t>
            </a:r>
            <a:r>
              <a:rPr lang="en-GB" sz="6600" dirty="0" err="1" smtClean="0">
                <a:latin typeface="Berlin Sans FB" panose="020E0602020502020306" pitchFamily="34" charset="0"/>
              </a:rPr>
              <a:t>sh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sh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sh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7" name="Picture 49"/>
          <p:cNvPicPr>
            <a:picLocks noChangeAspect="1" noChangeArrowheads="1"/>
          </p:cNvPicPr>
          <p:nvPr/>
        </p:nvPicPr>
        <p:blipFill>
          <a:blip r:embed="rId3" cstate="print"/>
          <a:srcRect l="19424" t="16521" r="25076" b="26241"/>
          <a:stretch>
            <a:fillRect/>
          </a:stretch>
        </p:blipFill>
        <p:spPr bwMode="auto">
          <a:xfrm>
            <a:off x="-625896" y="-162046"/>
            <a:ext cx="4554992" cy="598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3131929" y="261035"/>
            <a:ext cx="3492174" cy="42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31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22" y="310101"/>
            <a:ext cx="6900477" cy="4811312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23062" r="58556" b="40816"/>
          <a:stretch/>
        </p:blipFill>
        <p:spPr bwMode="auto">
          <a:xfrm>
            <a:off x="1163656" y="931302"/>
            <a:ext cx="2640374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86971" y="5453899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Butterflies are beautiful b </a:t>
            </a:r>
            <a:r>
              <a:rPr lang="en-GB" sz="6600" dirty="0" err="1" smtClean="0">
                <a:latin typeface="Berlin Sans FB" panose="020E0602020502020306" pitchFamily="34" charset="0"/>
              </a:rPr>
              <a:t>b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b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2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8" y="777705"/>
            <a:ext cx="5755333" cy="41214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3773" y="5517776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Chickens eating cheese </a:t>
            </a:r>
            <a:r>
              <a:rPr lang="en-GB" sz="6600" dirty="0" err="1" smtClean="0">
                <a:latin typeface="Berlin Sans FB" panose="020E0602020502020306" pitchFamily="34" charset="0"/>
              </a:rPr>
              <a:t>ch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ch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ch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8247939" y="423081"/>
            <a:ext cx="3492174" cy="42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6" t="33891" r="34263" b="40141"/>
          <a:stretch/>
        </p:blipFill>
        <p:spPr bwMode="auto">
          <a:xfrm>
            <a:off x="5992989" y="1653656"/>
            <a:ext cx="2541430" cy="297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6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04" y="566607"/>
            <a:ext cx="5609006" cy="4264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488748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Thorn in my thumb </a:t>
            </a:r>
            <a:r>
              <a:rPr lang="en-GB" sz="6600" dirty="0" err="1" smtClean="0">
                <a:latin typeface="Berlin Sans FB" panose="020E0602020502020306" pitchFamily="34" charset="0"/>
              </a:rPr>
              <a:t>th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th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th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2565774" y="562579"/>
            <a:ext cx="3492174" cy="42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0"/>
          <p:cNvPicPr>
            <a:picLocks noChangeAspect="1" noChangeArrowheads="1"/>
          </p:cNvPicPr>
          <p:nvPr/>
        </p:nvPicPr>
        <p:blipFill>
          <a:blip r:embed="rId4" cstate="print"/>
          <a:srcRect l="27113" t="3259" r="26030" b="19862"/>
          <a:stretch>
            <a:fillRect/>
          </a:stretch>
        </p:blipFill>
        <p:spPr bwMode="auto">
          <a:xfrm>
            <a:off x="0" y="-731833"/>
            <a:ext cx="3403674" cy="742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13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90734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64" y="552303"/>
            <a:ext cx="6686237" cy="4624339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9" t="25368" r="28441" b="37862"/>
          <a:stretch>
            <a:fillRect/>
          </a:stretch>
        </p:blipFill>
        <p:spPr bwMode="auto">
          <a:xfrm>
            <a:off x="336995" y="845054"/>
            <a:ext cx="4453369" cy="403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3406" y="5618351"/>
            <a:ext cx="6957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anose="020E0602020502020306" pitchFamily="34" charset="0"/>
              </a:rPr>
              <a:t>Train in the rain </a:t>
            </a:r>
            <a:r>
              <a:rPr lang="en-GB" sz="5400" dirty="0" err="1" smtClean="0">
                <a:latin typeface="Berlin Sans FB" panose="020E0602020502020306" pitchFamily="34" charset="0"/>
              </a:rPr>
              <a:t>ai</a:t>
            </a:r>
            <a:r>
              <a:rPr lang="en-GB" sz="5400" dirty="0" smtClean="0">
                <a:latin typeface="Berlin Sans FB" panose="020E0602020502020306" pitchFamily="34" charset="0"/>
              </a:rPr>
              <a:t> </a:t>
            </a:r>
            <a:r>
              <a:rPr lang="en-GB" sz="5400" dirty="0" err="1" smtClean="0">
                <a:latin typeface="Berlin Sans FB" panose="020E0602020502020306" pitchFamily="34" charset="0"/>
              </a:rPr>
              <a:t>ai</a:t>
            </a:r>
            <a:r>
              <a:rPr lang="en-GB" sz="5400" dirty="0" smtClean="0">
                <a:latin typeface="Berlin Sans FB" panose="020E0602020502020306" pitchFamily="34" charset="0"/>
              </a:rPr>
              <a:t> </a:t>
            </a:r>
            <a:r>
              <a:rPr lang="en-GB" sz="5400" dirty="0" err="1" smtClean="0">
                <a:latin typeface="Berlin Sans FB" panose="020E0602020502020306" pitchFamily="34" charset="0"/>
              </a:rPr>
              <a:t>ai</a:t>
            </a:r>
            <a:r>
              <a:rPr lang="en-GB" sz="5400" dirty="0" smtClean="0">
                <a:latin typeface="Berlin Sans FB" panose="020E0602020502020306" pitchFamily="34" charset="0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08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7" y="846578"/>
            <a:ext cx="5568696" cy="4663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6513" y="55758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Busy </a:t>
            </a:r>
            <a:r>
              <a:rPr lang="en-GB" sz="6600" dirty="0" err="1" smtClean="0">
                <a:latin typeface="Berlin Sans FB" panose="020E0602020502020306" pitchFamily="34" charset="0"/>
              </a:rPr>
              <a:t>busy</a:t>
            </a:r>
            <a:r>
              <a:rPr lang="en-GB" sz="6600" dirty="0" smtClean="0">
                <a:latin typeface="Berlin Sans FB" panose="020E0602020502020306" pitchFamily="34" charset="0"/>
              </a:rPr>
              <a:t> bee </a:t>
            </a:r>
            <a:r>
              <a:rPr lang="en-GB" sz="6600" dirty="0" err="1" smtClean="0">
                <a:latin typeface="Berlin Sans FB" panose="020E0602020502020306" pitchFamily="34" charset="0"/>
              </a:rPr>
              <a:t>ee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ee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t="34431" r="36272" b="39651"/>
          <a:stretch/>
        </p:blipFill>
        <p:spPr bwMode="auto">
          <a:xfrm>
            <a:off x="3360270" y="1473430"/>
            <a:ext cx="2569029" cy="30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t="34431" r="36272" b="39651"/>
          <a:stretch/>
        </p:blipFill>
        <p:spPr bwMode="auto">
          <a:xfrm>
            <a:off x="811673" y="1471085"/>
            <a:ext cx="2569029" cy="30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77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822"/>
            <a:ext cx="5929086" cy="50623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6513" y="55758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Soar up high </a:t>
            </a:r>
            <a:r>
              <a:rPr lang="en-GB" sz="6600" dirty="0" err="1" smtClean="0">
                <a:latin typeface="Berlin Sans FB" panose="020E0602020502020306" pitchFamily="34" charset="0"/>
              </a:rPr>
              <a:t>igh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igh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igh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20372" r="22324" b="25378"/>
          <a:stretch>
            <a:fillRect/>
          </a:stretch>
        </p:blipFill>
        <p:spPr bwMode="auto">
          <a:xfrm>
            <a:off x="4775255" y="419145"/>
            <a:ext cx="3513345" cy="551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29597" r="29358" b="21506"/>
          <a:stretch>
            <a:fillRect/>
          </a:stretch>
        </p:blipFill>
        <p:spPr bwMode="auto">
          <a:xfrm>
            <a:off x="6173703" y="1340225"/>
            <a:ext cx="3715885" cy="48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8932985" y="0"/>
            <a:ext cx="3698403" cy="45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60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02308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1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-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999" y="1009934"/>
            <a:ext cx="4484501" cy="4131424"/>
          </a:xfrm>
          <a:prstGeom prst="rect">
            <a:avLst/>
          </a:prstGeom>
        </p:spPr>
      </p:pic>
      <p:pic>
        <p:nvPicPr>
          <p:cNvPr id="5" name="Picture 4" descr="Picture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184" y="1362310"/>
            <a:ext cx="6763955" cy="34266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9658" y="5603837"/>
            <a:ext cx="1008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Goat on a boat </a:t>
            </a:r>
            <a:r>
              <a:rPr lang="en-GB" sz="5400" dirty="0" err="1" smtClean="0">
                <a:latin typeface="Berlin Sans FB" pitchFamily="34" charset="0"/>
              </a:rPr>
              <a:t>oa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oa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oa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77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25" y="275771"/>
            <a:ext cx="5452277" cy="50747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48439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Zoom to the moon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69697" y="-232466"/>
            <a:ext cx="6204143" cy="6270858"/>
            <a:chOff x="5469697" y="-232466"/>
            <a:chExt cx="5523879" cy="5707494"/>
          </a:xfrm>
        </p:grpSpPr>
        <p:pic>
          <p:nvPicPr>
            <p:cNvPr id="5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5469697" y="-23246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7682909" y="-20289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6568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06" y="1065045"/>
            <a:ext cx="5364480" cy="3767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9793" y="54234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Look in a book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21919" y="-609600"/>
            <a:ext cx="6056608" cy="6120254"/>
            <a:chOff x="5469697" y="-232466"/>
            <a:chExt cx="5523879" cy="5707494"/>
          </a:xfrm>
        </p:grpSpPr>
        <p:pic>
          <p:nvPicPr>
            <p:cNvPr id="6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5469697" y="-23246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7682909" y="-20289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6014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36" y="399592"/>
            <a:ext cx="6119963" cy="5342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3656" y="5478709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Caterpillars coughing c </a:t>
            </a:r>
            <a:r>
              <a:rPr lang="en-GB" sz="6600" dirty="0" err="1" smtClean="0">
                <a:latin typeface="Berlin Sans FB" panose="020E0602020502020306" pitchFamily="34" charset="0"/>
              </a:rPr>
              <a:t>c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c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3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6" t="33891" r="34263" b="40141"/>
          <a:stretch/>
        </p:blipFill>
        <p:spPr bwMode="auto">
          <a:xfrm>
            <a:off x="7685312" y="1421644"/>
            <a:ext cx="2541430" cy="297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7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79159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5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1087285"/>
            <a:ext cx="6081341" cy="38993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8833" y="54234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Go far in your car </a:t>
            </a:r>
            <a:r>
              <a:rPr lang="en-GB" sz="6600" dirty="0" err="1" smtClean="0">
                <a:latin typeface="Berlin Sans FB" panose="020E0602020502020306" pitchFamily="34" charset="0"/>
              </a:rPr>
              <a:t>ar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ar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ar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81592" y="412371"/>
            <a:ext cx="7119691" cy="5011063"/>
            <a:chOff x="6738425" y="1027147"/>
            <a:chExt cx="6522986" cy="4182036"/>
          </a:xfrm>
        </p:grpSpPr>
        <p:pic>
          <p:nvPicPr>
            <p:cNvPr id="5" name="Picture 15"/>
            <p:cNvPicPr>
              <a:picLocks noChangeAspect="1" noChangeArrowheads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4" t="27521" r="41705" b="35709"/>
            <a:stretch/>
          </p:blipFill>
          <p:spPr bwMode="auto">
            <a:xfrm>
              <a:off x="6738425" y="1283139"/>
              <a:ext cx="3104021" cy="3676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8"/>
            <p:cNvPicPr>
              <a:picLocks noChangeAspect="1" noChangeArrowheads="1"/>
            </p:cNvPicPr>
            <p:nvPr/>
          </p:nvPicPr>
          <p:blipFill>
            <a:blip r:embed="rId4" cstate="print"/>
            <a:srcRect l="23839" t="25652" r="15874" b="34386"/>
            <a:stretch>
              <a:fillRect/>
            </a:stretch>
          </p:blipFill>
          <p:spPr bwMode="auto">
            <a:xfrm>
              <a:off x="8494577" y="1027147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52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94" y="586107"/>
            <a:ext cx="5809488" cy="4788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48439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It’s a horse of course or </a:t>
            </a:r>
            <a:r>
              <a:rPr lang="en-GB" sz="6600" dirty="0" err="1" smtClean="0">
                <a:latin typeface="Berlin Sans FB" panose="020E0602020502020306" pitchFamily="34" charset="0"/>
              </a:rPr>
              <a:t>or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-1264164"/>
            <a:ext cx="7604760" cy="7302556"/>
            <a:chOff x="0" y="-369781"/>
            <a:chExt cx="6635527" cy="6011177"/>
          </a:xfrm>
        </p:grpSpPr>
        <p:pic>
          <p:nvPicPr>
            <p:cNvPr id="6" name="Picture 48"/>
            <p:cNvPicPr>
              <a:picLocks noChangeAspect="1" noChangeArrowheads="1"/>
            </p:cNvPicPr>
            <p:nvPr/>
          </p:nvPicPr>
          <p:blipFill>
            <a:blip r:embed="rId3" cstate="print"/>
            <a:srcRect l="23839" t="25652" r="15874" b="34386"/>
            <a:stretch>
              <a:fillRect/>
            </a:stretch>
          </p:blipFill>
          <p:spPr bwMode="auto">
            <a:xfrm>
              <a:off x="1868693" y="896519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5"/>
            <p:cNvPicPr>
              <a:picLocks noChangeAspect="1" noChangeArrowheads="1"/>
            </p:cNvPicPr>
            <p:nvPr/>
          </p:nvPicPr>
          <p:blipFill>
            <a:blip r:embed="rId4" cstate="print"/>
            <a:srcRect l="27386" t="11246" r="30273" b="27737"/>
            <a:stretch>
              <a:fillRect/>
            </a:stretch>
          </p:blipFill>
          <p:spPr bwMode="auto">
            <a:xfrm>
              <a:off x="0" y="-369781"/>
              <a:ext cx="3504979" cy="601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714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54" y="349021"/>
            <a:ext cx="2672066" cy="49566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21007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Flower in a shower </a:t>
            </a:r>
            <a:r>
              <a:rPr lang="en-GB" sz="6600" dirty="0" err="1" smtClean="0">
                <a:latin typeface="Berlin Sans FB" panose="020E0602020502020306" pitchFamily="34" charset="0"/>
              </a:rPr>
              <a:t>er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13120" y="121920"/>
            <a:ext cx="7348291" cy="5087263"/>
            <a:chOff x="7160456" y="1027147"/>
            <a:chExt cx="6100955" cy="4182036"/>
          </a:xfrm>
        </p:grpSpPr>
        <p:pic>
          <p:nvPicPr>
            <p:cNvPr id="6" name="Picture 48"/>
            <p:cNvPicPr>
              <a:picLocks noChangeAspect="1" noChangeArrowheads="1"/>
            </p:cNvPicPr>
            <p:nvPr/>
          </p:nvPicPr>
          <p:blipFill>
            <a:blip r:embed="rId3" cstate="print"/>
            <a:srcRect l="23839" t="25652" r="15874" b="34386"/>
            <a:stretch>
              <a:fillRect/>
            </a:stretch>
          </p:blipFill>
          <p:spPr bwMode="auto">
            <a:xfrm>
              <a:off x="8494577" y="1027147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2" t="34431" r="36272" b="39651"/>
            <a:stretch/>
          </p:blipFill>
          <p:spPr bwMode="auto">
            <a:xfrm>
              <a:off x="7160456" y="1865290"/>
              <a:ext cx="2321171" cy="277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55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2114" y="2604998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6600" dirty="0" smtClean="0">
                <a:latin typeface="Berlin Sans FB" panose="020E0602020502020306" pitchFamily="34" charset="0"/>
              </a:rPr>
              <a:t>Skip to my </a:t>
            </a:r>
            <a:r>
              <a:rPr lang="en-GB" sz="6600" dirty="0" err="1" smtClean="0">
                <a:latin typeface="Berlin Sans FB" panose="020E0602020502020306" pitchFamily="34" charset="0"/>
              </a:rPr>
              <a:t>lou</a:t>
            </a:r>
            <a:r>
              <a:rPr lang="en-GB" sz="6600" dirty="0" smtClean="0">
                <a:latin typeface="Berlin Sans FB" panose="020E0602020502020306" pitchFamily="34" charset="0"/>
              </a:rPr>
              <a:t> my darling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1967" y="511810"/>
            <a:ext cx="5381156" cy="4882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9600" y="5632865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Don’t be noisy </a:t>
            </a:r>
            <a:r>
              <a:rPr lang="en-GB" sz="5400" dirty="0" err="1" smtClean="0">
                <a:latin typeface="Berlin Sans FB" pitchFamily="34" charset="0"/>
              </a:rPr>
              <a:t>oi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oi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oi</a:t>
            </a:r>
            <a:endParaRPr lang="en-GB" sz="5400" dirty="0">
              <a:latin typeface="Berlin Sans FB" pitchFamily="34" charset="0"/>
            </a:endParaRPr>
          </a:p>
        </p:txBody>
      </p:sp>
      <p:pic>
        <p:nvPicPr>
          <p:cNvPr id="6146" name="Picture 2" descr="G:\Education\Primary Editorial\Primary 2010+\Song of Sounds Phonics\Content\Illustrations\Phoneme images\Finals\Phoneme images\TIFs\oi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085" y="511810"/>
            <a:ext cx="5770563" cy="4584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257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-e.jpg"/>
          <p:cNvPicPr>
            <a:picLocks noChangeAspect="1"/>
          </p:cNvPicPr>
          <p:nvPr/>
        </p:nvPicPr>
        <p:blipFill>
          <a:blip r:embed="rId2" cstate="print"/>
          <a:srcRect t="6152" r="3019" b="13727"/>
          <a:stretch>
            <a:fillRect/>
          </a:stretch>
        </p:blipFill>
        <p:spPr>
          <a:xfrm>
            <a:off x="0" y="0"/>
            <a:ext cx="5131558" cy="5854890"/>
          </a:xfrm>
          <a:prstGeom prst="rect">
            <a:avLst/>
          </a:prstGeom>
        </p:spPr>
      </p:pic>
      <p:pic>
        <p:nvPicPr>
          <p:cNvPr id="5" name="Picture 4" descr="Picture6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6708" y="1798320"/>
            <a:ext cx="7166870" cy="2690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2343" y="5618351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Clown upside down </a:t>
            </a:r>
            <a:r>
              <a:rPr lang="en-GB" sz="5400" dirty="0" err="1" smtClean="0">
                <a:latin typeface="Berlin Sans FB" pitchFamily="34" charset="0"/>
              </a:rPr>
              <a:t>ow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ow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ow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7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FE changes\New artwork\Stage 1\I think I will sin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7" r="18350"/>
          <a:stretch/>
        </p:blipFill>
        <p:spPr bwMode="auto">
          <a:xfrm>
            <a:off x="807718" y="167639"/>
            <a:ext cx="4572001" cy="550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3503" y="5618351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I think I will sink </a:t>
            </a:r>
            <a:r>
              <a:rPr lang="en-GB" sz="5400" dirty="0" err="1" smtClean="0">
                <a:latin typeface="Berlin Sans FB" pitchFamily="34" charset="0"/>
              </a:rPr>
              <a:t>nk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nk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nk</a:t>
            </a:r>
            <a:endParaRPr lang="en-GB" sz="5400" dirty="0">
              <a:latin typeface="Berlin Sans FB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97602" y="-1129035"/>
            <a:ext cx="7732862" cy="8096416"/>
            <a:chOff x="3897602" y="-1129035"/>
            <a:chExt cx="7732862" cy="8096416"/>
          </a:xfrm>
        </p:grpSpPr>
        <p:pic>
          <p:nvPicPr>
            <p:cNvPr id="4" name="Picture 44"/>
            <p:cNvPicPr>
              <a:picLocks noChangeAspect="1" noChangeArrowheads="1"/>
            </p:cNvPicPr>
            <p:nvPr/>
          </p:nvPicPr>
          <p:blipFill>
            <a:blip r:embed="rId3" cstate="print"/>
            <a:srcRect l="18231" t="28575" r="19653" b="30370"/>
            <a:stretch>
              <a:fillRect/>
            </a:stretch>
          </p:blipFill>
          <p:spPr bwMode="auto">
            <a:xfrm>
              <a:off x="3897602" y="1203960"/>
              <a:ext cx="5852181" cy="4566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 l="27731" t="7851" r="30518" b="19542"/>
            <a:stretch>
              <a:fillRect/>
            </a:stretch>
          </p:blipFill>
          <p:spPr bwMode="auto">
            <a:xfrm>
              <a:off x="7663376" y="-1129035"/>
              <a:ext cx="3967088" cy="809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833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2114" y="2604998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6600" dirty="0" smtClean="0">
                <a:latin typeface="Berlin Sans FB" panose="020E0602020502020306" pitchFamily="34" charset="0"/>
              </a:rPr>
              <a:t>Skip to my </a:t>
            </a:r>
            <a:r>
              <a:rPr lang="en-GB" sz="6600" dirty="0" err="1" smtClean="0">
                <a:latin typeface="Berlin Sans FB" panose="020E0602020502020306" pitchFamily="34" charset="0"/>
              </a:rPr>
              <a:t>lou</a:t>
            </a:r>
            <a:r>
              <a:rPr lang="en-GB" sz="6600" dirty="0" smtClean="0">
                <a:latin typeface="Berlin Sans FB" panose="020E0602020502020306" pitchFamily="34" charset="0"/>
              </a:rPr>
              <a:t> my darling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9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02" y="303626"/>
            <a:ext cx="3750141" cy="50418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90354" y="539295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Hairy fairy air </a:t>
            </a:r>
            <a:r>
              <a:rPr lang="en-GB" sz="6600" dirty="0" err="1" smtClean="0">
                <a:latin typeface="Berlin Sans FB" panose="020E0602020502020306" pitchFamily="34" charset="0"/>
              </a:rPr>
              <a:t>air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air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0926" y="522003"/>
            <a:ext cx="8167131" cy="5518244"/>
            <a:chOff x="3040397" y="1339756"/>
            <a:chExt cx="8167131" cy="5518244"/>
          </a:xfrm>
        </p:grpSpPr>
        <p:pic>
          <p:nvPicPr>
            <p:cNvPr id="6" name="Picture 15"/>
            <p:cNvPicPr>
              <a:picLocks noChangeAspect="1" noChangeArrowheads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4" t="27521" r="41705" b="35709"/>
            <a:stretch/>
          </p:blipFill>
          <p:spPr bwMode="auto">
            <a:xfrm>
              <a:off x="3040397" y="2096086"/>
              <a:ext cx="3154040" cy="373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62" t="20372" r="22324" b="25378"/>
            <a:stretch>
              <a:fillRect/>
            </a:stretch>
          </p:blipFill>
          <p:spPr bwMode="auto">
            <a:xfrm>
              <a:off x="5239489" y="1339756"/>
              <a:ext cx="3513345" cy="551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8"/>
            <p:cNvPicPr>
              <a:picLocks noChangeAspect="1" noChangeArrowheads="1"/>
            </p:cNvPicPr>
            <p:nvPr/>
          </p:nvPicPr>
          <p:blipFill>
            <a:blip r:embed="rId5" cstate="print"/>
            <a:srcRect l="23839" t="25652" r="15874" b="34386"/>
            <a:stretch>
              <a:fillRect/>
            </a:stretch>
          </p:blipFill>
          <p:spPr bwMode="auto">
            <a:xfrm>
              <a:off x="6440694" y="1772735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311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22" y="2667554"/>
            <a:ext cx="11994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 dirty="0" smtClean="0">
                <a:latin typeface="Berlin Sans FB" panose="020E0602020502020306" pitchFamily="34" charset="0"/>
              </a:rPr>
              <a:t>Skip to my </a:t>
            </a:r>
            <a:r>
              <a:rPr lang="en-GB" sz="6600" dirty="0" err="1" smtClean="0">
                <a:latin typeface="Berlin Sans FB" panose="020E0602020502020306" pitchFamily="34" charset="0"/>
              </a:rPr>
              <a:t>lou</a:t>
            </a:r>
            <a:r>
              <a:rPr lang="en-GB" sz="6600" dirty="0" smtClean="0">
                <a:latin typeface="Berlin Sans FB" panose="020E0602020502020306" pitchFamily="34" charset="0"/>
              </a:rPr>
              <a:t> my darling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FE changes\New artwork\Stage 1\hear with your e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80" y="132928"/>
            <a:ext cx="7856220" cy="568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674" y="4349678"/>
            <a:ext cx="110598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Hear with your ear </a:t>
            </a:r>
          </a:p>
          <a:p>
            <a:r>
              <a:rPr lang="en-GB" sz="6600" dirty="0" smtClean="0">
                <a:latin typeface="Berlin Sans FB" panose="020E0602020502020306" pitchFamily="34" charset="0"/>
              </a:rPr>
              <a:t>        ear </a:t>
            </a:r>
            <a:r>
              <a:rPr lang="en-GB" sz="6600" dirty="0" err="1" smtClean="0">
                <a:latin typeface="Berlin Sans FB" panose="020E0602020502020306" pitchFamily="34" charset="0"/>
              </a:rPr>
              <a:t>ear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ear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074" y="504039"/>
            <a:ext cx="7280366" cy="3961281"/>
            <a:chOff x="431074" y="504039"/>
            <a:chExt cx="7097486" cy="3347213"/>
          </a:xfrm>
        </p:grpSpPr>
        <p:pic>
          <p:nvPicPr>
            <p:cNvPr id="4" name="Picture 3" descr="Picture55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074" y="1014795"/>
              <a:ext cx="4407044" cy="2462581"/>
            </a:xfrm>
            <a:prstGeom prst="rect">
              <a:avLst/>
            </a:prstGeom>
          </p:spPr>
        </p:pic>
        <p:pic>
          <p:nvPicPr>
            <p:cNvPr id="5" name="Picture 48"/>
            <p:cNvPicPr>
              <a:picLocks noChangeAspect="1" noChangeArrowheads="1"/>
            </p:cNvPicPr>
            <p:nvPr/>
          </p:nvPicPr>
          <p:blipFill>
            <a:blip r:embed="rId4" cstate="print"/>
            <a:srcRect l="23839" t="25652" r="15874" b="34386"/>
            <a:stretch>
              <a:fillRect/>
            </a:stretch>
          </p:blipFill>
          <p:spPr bwMode="auto">
            <a:xfrm>
              <a:off x="3713287" y="504039"/>
              <a:ext cx="3815273" cy="334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103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FE changes\New artwork\Stage 1\I'm sure there's a cur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304800"/>
            <a:ext cx="6880222" cy="498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1994" y="5438674"/>
            <a:ext cx="119133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I’m sure there’s a cure </a:t>
            </a:r>
            <a:r>
              <a:rPr lang="en-GB" sz="6600" dirty="0" err="1" smtClean="0">
                <a:latin typeface="Berlin Sans FB" panose="020E0602020502020306" pitchFamily="34" charset="0"/>
              </a:rPr>
              <a:t>ure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ure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ure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17177" y="451992"/>
            <a:ext cx="6215743" cy="2602780"/>
            <a:chOff x="5717177" y="451992"/>
            <a:chExt cx="6215743" cy="2602780"/>
          </a:xfrm>
        </p:grpSpPr>
        <p:pic>
          <p:nvPicPr>
            <p:cNvPr id="4" name="Picture 3" descr="Picture48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7177" y="451992"/>
              <a:ext cx="4498476" cy="2572300"/>
            </a:xfrm>
            <a:prstGeom prst="rect">
              <a:avLst/>
            </a:prstGeom>
          </p:spPr>
        </p:pic>
        <p:pic>
          <p:nvPicPr>
            <p:cNvPr id="5" name="Picture 3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2" t="34431" r="36272" b="39651"/>
            <a:stretch/>
          </p:blipFill>
          <p:spPr bwMode="auto">
            <a:xfrm>
              <a:off x="9840570" y="583063"/>
              <a:ext cx="2092350" cy="247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40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2343" y="2747829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Skip to my </a:t>
            </a:r>
            <a:r>
              <a:rPr lang="en-GB" sz="5400" dirty="0" err="1" smtClean="0">
                <a:latin typeface="Berlin Sans FB" pitchFamily="34" charset="0"/>
              </a:rPr>
              <a:t>lou</a:t>
            </a:r>
            <a:r>
              <a:rPr lang="en-GB" sz="5400" dirty="0" smtClean="0">
                <a:latin typeface="Berlin Sans FB" pitchFamily="34" charset="0"/>
              </a:rPr>
              <a:t> my darling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514" y="2584865"/>
            <a:ext cx="10319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Now we’ve sung our song to you, you can learn to blend sounds too.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943" y="2468751"/>
            <a:ext cx="10319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Blending helps you read and write so sing this song all day and night. 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1142" y="54932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Dinosaurs are dancing d </a:t>
            </a:r>
            <a:r>
              <a:rPr lang="en-GB" sz="6600" dirty="0" err="1" smtClean="0">
                <a:latin typeface="Berlin Sans FB" panose="020E0602020502020306" pitchFamily="34" charset="0"/>
              </a:rPr>
              <a:t>d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d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6" b="25824"/>
          <a:stretch/>
        </p:blipFill>
        <p:spPr>
          <a:xfrm>
            <a:off x="4225285" y="266700"/>
            <a:ext cx="7113243" cy="4735081"/>
          </a:xfrm>
          <a:prstGeom prst="rect">
            <a:avLst/>
          </a:prstGeom>
        </p:spPr>
      </p:pic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15363" r="27109" b="33540"/>
          <a:stretch>
            <a:fillRect/>
          </a:stretch>
        </p:blipFill>
        <p:spPr bwMode="auto">
          <a:xfrm>
            <a:off x="334493" y="0"/>
            <a:ext cx="4000500" cy="55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9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7" b="24472"/>
          <a:stretch/>
        </p:blipFill>
        <p:spPr>
          <a:xfrm>
            <a:off x="383673" y="609600"/>
            <a:ext cx="6874377" cy="5183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6285" y="54932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Elephant’s enormous e </a:t>
            </a:r>
            <a:r>
              <a:rPr lang="en-GB" sz="6600" dirty="0" err="1" smtClean="0">
                <a:latin typeface="Berlin Sans FB" panose="020E0602020502020306" pitchFamily="34" charset="0"/>
              </a:rPr>
              <a:t>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t="34431" r="36272" b="39651"/>
          <a:stretch/>
        </p:blipFill>
        <p:spPr bwMode="auto">
          <a:xfrm>
            <a:off x="7692571" y="1214000"/>
            <a:ext cx="2569029" cy="30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62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085" y="54932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Fish are funny f </a:t>
            </a:r>
            <a:r>
              <a:rPr lang="en-GB" sz="6600" dirty="0" err="1" smtClean="0">
                <a:latin typeface="Berlin Sans FB" panose="020E0602020502020306" pitchFamily="34" charset="0"/>
              </a:rPr>
              <a:t>f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f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31852"/>
          <a:stretch/>
        </p:blipFill>
        <p:spPr>
          <a:xfrm>
            <a:off x="3724611" y="552450"/>
            <a:ext cx="8093315" cy="4636492"/>
          </a:xfrm>
          <a:prstGeom prst="rect">
            <a:avLst/>
          </a:prstGeom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3" t="1561" r="19839"/>
          <a:stretch>
            <a:fillRect/>
          </a:stretch>
        </p:blipFill>
        <p:spPr bwMode="auto">
          <a:xfrm>
            <a:off x="916378" y="-988212"/>
            <a:ext cx="3331030" cy="892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48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426</Words>
  <Application>Microsoft Office PowerPoint</Application>
  <PresentationFormat>Custom</PresentationFormat>
  <Paragraphs>66</Paragraphs>
  <Slides>64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HarperCollins Publishers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Gleeson, Ellen</dc:creator>
  <cp:lastModifiedBy>Head</cp:lastModifiedBy>
  <cp:revision>75</cp:revision>
  <dcterms:created xsi:type="dcterms:W3CDTF">2014-02-20T13:45:05Z</dcterms:created>
  <dcterms:modified xsi:type="dcterms:W3CDTF">2021-08-18T10:29:18Z</dcterms:modified>
</cp:coreProperties>
</file>