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73" r:id="rId4"/>
    <p:sldId id="259" r:id="rId5"/>
    <p:sldId id="260" r:id="rId6"/>
    <p:sldId id="261" r:id="rId7"/>
    <p:sldId id="262" r:id="rId8"/>
    <p:sldId id="263" r:id="rId9"/>
    <p:sldId id="264" r:id="rId10"/>
    <p:sldId id="265" r:id="rId11"/>
    <p:sldId id="266" r:id="rId12"/>
    <p:sldId id="267" r:id="rId13"/>
    <p:sldId id="268" r:id="rId14"/>
    <p:sldId id="270" r:id="rId15"/>
    <p:sldId id="271" r:id="rId16"/>
    <p:sldId id="272" r:id="rId17"/>
    <p:sldId id="274" r:id="rId18"/>
    <p:sldId id="277" r:id="rId19"/>
    <p:sldId id="276" r:id="rId20"/>
    <p:sldId id="278" r:id="rId21"/>
    <p:sldId id="279"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8" d="100"/>
          <a:sy n="78" d="100"/>
        </p:scale>
        <p:origin x="216"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CE63DEA3-4791-459A-BF7A-BFC7F0977394}" type="datetimeFigureOut">
              <a:rPr lang="en-GB" smtClean="0"/>
              <a:t>04/06/2025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11C14BC-854B-4257-B4DD-B68BA0D6B5E9}" type="slidenum">
              <a:rPr lang="en-GB" smtClean="0"/>
              <a:t>‹#›</a:t>
            </a:fld>
            <a:endParaRPr lang="en-GB"/>
          </a:p>
        </p:txBody>
      </p:sp>
    </p:spTree>
    <p:extLst>
      <p:ext uri="{BB962C8B-B14F-4D97-AF65-F5344CB8AC3E}">
        <p14:creationId xmlns:p14="http://schemas.microsoft.com/office/powerpoint/2010/main" val="18747251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E63DEA3-4791-459A-BF7A-BFC7F0977394}" type="datetimeFigureOut">
              <a:rPr lang="en-GB" smtClean="0"/>
              <a:t>04/06/2025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11C14BC-854B-4257-B4DD-B68BA0D6B5E9}" type="slidenum">
              <a:rPr lang="en-GB" smtClean="0"/>
              <a:t>‹#›</a:t>
            </a:fld>
            <a:endParaRPr lang="en-GB"/>
          </a:p>
        </p:txBody>
      </p:sp>
    </p:spTree>
    <p:extLst>
      <p:ext uri="{BB962C8B-B14F-4D97-AF65-F5344CB8AC3E}">
        <p14:creationId xmlns:p14="http://schemas.microsoft.com/office/powerpoint/2010/main" val="516644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E63DEA3-4791-459A-BF7A-BFC7F0977394}" type="datetimeFigureOut">
              <a:rPr lang="en-GB" smtClean="0"/>
              <a:t>04/06/2025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11C14BC-854B-4257-B4DD-B68BA0D6B5E9}" type="slidenum">
              <a:rPr lang="en-GB" smtClean="0"/>
              <a:t>‹#›</a:t>
            </a:fld>
            <a:endParaRPr lang="en-GB"/>
          </a:p>
        </p:txBody>
      </p:sp>
    </p:spTree>
    <p:extLst>
      <p:ext uri="{BB962C8B-B14F-4D97-AF65-F5344CB8AC3E}">
        <p14:creationId xmlns:p14="http://schemas.microsoft.com/office/powerpoint/2010/main" val="18248275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E63DEA3-4791-459A-BF7A-BFC7F0977394}" type="datetimeFigureOut">
              <a:rPr lang="en-GB" smtClean="0"/>
              <a:t>04/06/2025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11C14BC-854B-4257-B4DD-B68BA0D6B5E9}" type="slidenum">
              <a:rPr lang="en-GB" smtClean="0"/>
              <a:t>‹#›</a:t>
            </a:fld>
            <a:endParaRPr lang="en-GB"/>
          </a:p>
        </p:txBody>
      </p:sp>
    </p:spTree>
    <p:extLst>
      <p:ext uri="{BB962C8B-B14F-4D97-AF65-F5344CB8AC3E}">
        <p14:creationId xmlns:p14="http://schemas.microsoft.com/office/powerpoint/2010/main" val="3571874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E63DEA3-4791-459A-BF7A-BFC7F0977394}" type="datetimeFigureOut">
              <a:rPr lang="en-GB" smtClean="0"/>
              <a:t>04/06/2025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11C14BC-854B-4257-B4DD-B68BA0D6B5E9}" type="slidenum">
              <a:rPr lang="en-GB" smtClean="0"/>
              <a:t>‹#›</a:t>
            </a:fld>
            <a:endParaRPr lang="en-GB"/>
          </a:p>
        </p:txBody>
      </p:sp>
    </p:spTree>
    <p:extLst>
      <p:ext uri="{BB962C8B-B14F-4D97-AF65-F5344CB8AC3E}">
        <p14:creationId xmlns:p14="http://schemas.microsoft.com/office/powerpoint/2010/main" val="21744967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CE63DEA3-4791-459A-BF7A-BFC7F0977394}" type="datetimeFigureOut">
              <a:rPr lang="en-GB" smtClean="0"/>
              <a:t>04/06/2025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11C14BC-854B-4257-B4DD-B68BA0D6B5E9}" type="slidenum">
              <a:rPr lang="en-GB" smtClean="0"/>
              <a:t>‹#›</a:t>
            </a:fld>
            <a:endParaRPr lang="en-GB"/>
          </a:p>
        </p:txBody>
      </p:sp>
    </p:spTree>
    <p:extLst>
      <p:ext uri="{BB962C8B-B14F-4D97-AF65-F5344CB8AC3E}">
        <p14:creationId xmlns:p14="http://schemas.microsoft.com/office/powerpoint/2010/main" val="1557190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CE63DEA3-4791-459A-BF7A-BFC7F0977394}" type="datetimeFigureOut">
              <a:rPr lang="en-GB" smtClean="0"/>
              <a:t>04/06/2025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11C14BC-854B-4257-B4DD-B68BA0D6B5E9}" type="slidenum">
              <a:rPr lang="en-GB" smtClean="0"/>
              <a:t>‹#›</a:t>
            </a:fld>
            <a:endParaRPr lang="en-GB"/>
          </a:p>
        </p:txBody>
      </p:sp>
    </p:spTree>
    <p:extLst>
      <p:ext uri="{BB962C8B-B14F-4D97-AF65-F5344CB8AC3E}">
        <p14:creationId xmlns:p14="http://schemas.microsoft.com/office/powerpoint/2010/main" val="364046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CE63DEA3-4791-459A-BF7A-BFC7F0977394}" type="datetimeFigureOut">
              <a:rPr lang="en-GB" smtClean="0"/>
              <a:t>04/06/2025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11C14BC-854B-4257-B4DD-B68BA0D6B5E9}" type="slidenum">
              <a:rPr lang="en-GB" smtClean="0"/>
              <a:t>‹#›</a:t>
            </a:fld>
            <a:endParaRPr lang="en-GB"/>
          </a:p>
        </p:txBody>
      </p:sp>
    </p:spTree>
    <p:extLst>
      <p:ext uri="{BB962C8B-B14F-4D97-AF65-F5344CB8AC3E}">
        <p14:creationId xmlns:p14="http://schemas.microsoft.com/office/powerpoint/2010/main" val="377293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63DEA3-4791-459A-BF7A-BFC7F0977394}" type="datetimeFigureOut">
              <a:rPr lang="en-GB" smtClean="0"/>
              <a:t>04/06/2025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11C14BC-854B-4257-B4DD-B68BA0D6B5E9}" type="slidenum">
              <a:rPr lang="en-GB" smtClean="0"/>
              <a:t>‹#›</a:t>
            </a:fld>
            <a:endParaRPr lang="en-GB"/>
          </a:p>
        </p:txBody>
      </p:sp>
    </p:spTree>
    <p:extLst>
      <p:ext uri="{BB962C8B-B14F-4D97-AF65-F5344CB8AC3E}">
        <p14:creationId xmlns:p14="http://schemas.microsoft.com/office/powerpoint/2010/main" val="2438114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E63DEA3-4791-459A-BF7A-BFC7F0977394}" type="datetimeFigureOut">
              <a:rPr lang="en-GB" smtClean="0"/>
              <a:t>04/06/2025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11C14BC-854B-4257-B4DD-B68BA0D6B5E9}" type="slidenum">
              <a:rPr lang="en-GB" smtClean="0"/>
              <a:t>‹#›</a:t>
            </a:fld>
            <a:endParaRPr lang="en-GB"/>
          </a:p>
        </p:txBody>
      </p:sp>
    </p:spTree>
    <p:extLst>
      <p:ext uri="{BB962C8B-B14F-4D97-AF65-F5344CB8AC3E}">
        <p14:creationId xmlns:p14="http://schemas.microsoft.com/office/powerpoint/2010/main" val="9595382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E63DEA3-4791-459A-BF7A-BFC7F0977394}" type="datetimeFigureOut">
              <a:rPr lang="en-GB" smtClean="0"/>
              <a:t>04/06/2025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11C14BC-854B-4257-B4DD-B68BA0D6B5E9}" type="slidenum">
              <a:rPr lang="en-GB" smtClean="0"/>
              <a:t>‹#›</a:t>
            </a:fld>
            <a:endParaRPr lang="en-GB"/>
          </a:p>
        </p:txBody>
      </p:sp>
    </p:spTree>
    <p:extLst>
      <p:ext uri="{BB962C8B-B14F-4D97-AF65-F5344CB8AC3E}">
        <p14:creationId xmlns:p14="http://schemas.microsoft.com/office/powerpoint/2010/main" val="38116929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63DEA3-4791-459A-BF7A-BFC7F0977394}" type="datetimeFigureOut">
              <a:rPr lang="en-GB" smtClean="0"/>
              <a:t>04/06/2025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1C14BC-854B-4257-B4DD-B68BA0D6B5E9}" type="slidenum">
              <a:rPr lang="en-GB" smtClean="0"/>
              <a:t>‹#›</a:t>
            </a:fld>
            <a:endParaRPr lang="en-GB"/>
          </a:p>
        </p:txBody>
      </p:sp>
    </p:spTree>
    <p:extLst>
      <p:ext uri="{BB962C8B-B14F-4D97-AF65-F5344CB8AC3E}">
        <p14:creationId xmlns:p14="http://schemas.microsoft.com/office/powerpoint/2010/main" val="15705350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google.co.uk/url?sa=i&amp;rct=j&amp;q=&amp;esrc=s&amp;source=images&amp;cd=&amp;cad=rja&amp;uact=8&amp;ved=2ahUKEwjolZ-v5M3iAhXBzYUKHYalCacQjRx6BAgBEAU&amp;url=https://www.eatforhealth.gov.au/food-essentials/five-food-groups/fruit&amp;psig=AOvVaw3pWvKyDlV_j-G1wWAzJXh6&amp;ust=1559667496835452" TargetMode="External"/><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46749" y="1689034"/>
            <a:ext cx="9144000" cy="2387600"/>
          </a:xfrm>
        </p:spPr>
        <p:txBody>
          <a:bodyPr/>
          <a:lstStyle/>
          <a:p>
            <a:endParaRPr lang="en-GB" dirty="0"/>
          </a:p>
        </p:txBody>
      </p:sp>
      <p:sp>
        <p:nvSpPr>
          <p:cNvPr id="3" name="Subtitle 2"/>
          <p:cNvSpPr>
            <a:spLocks noGrp="1"/>
          </p:cNvSpPr>
          <p:nvPr>
            <p:ph type="subTitle" idx="1"/>
          </p:nvPr>
        </p:nvSpPr>
        <p:spPr/>
        <p:txBody>
          <a:bodyPr/>
          <a:lstStyle/>
          <a:p>
            <a:endParaRPr lang="en-GB" dirty="0"/>
          </a:p>
        </p:txBody>
      </p:sp>
      <p:pic>
        <p:nvPicPr>
          <p:cNvPr id="1026" name="Picture 2" descr="barringtonscho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7147" y="130689"/>
            <a:ext cx="3471349" cy="3471349"/>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4" name="TextBox 3"/>
          <p:cNvSpPr txBox="1"/>
          <p:nvPr/>
        </p:nvSpPr>
        <p:spPr>
          <a:xfrm>
            <a:off x="377780" y="3718679"/>
            <a:ext cx="11436440" cy="3139321"/>
          </a:xfrm>
          <a:prstGeom prst="rect">
            <a:avLst/>
          </a:prstGeom>
          <a:noFill/>
        </p:spPr>
        <p:txBody>
          <a:bodyPr wrap="square" rtlCol="0">
            <a:spAutoFit/>
          </a:bodyPr>
          <a:lstStyle/>
          <a:p>
            <a:pPr algn="ctr"/>
            <a:r>
              <a:rPr lang="en-GB" sz="6600" dirty="0">
                <a:latin typeface="Letter-join Print Plus 1" panose="02000805000000020003" pitchFamily="50" charset="0"/>
              </a:rPr>
              <a:t>Welcome to </a:t>
            </a:r>
          </a:p>
          <a:p>
            <a:pPr algn="ctr"/>
            <a:r>
              <a:rPr lang="en-GB" sz="6600" dirty="0">
                <a:latin typeface="Letter-join Print Plus 1" panose="02000805000000020003" pitchFamily="50" charset="0"/>
              </a:rPr>
              <a:t>Barrington C of E Primary School.</a:t>
            </a:r>
          </a:p>
        </p:txBody>
      </p:sp>
    </p:spTree>
    <p:extLst>
      <p:ext uri="{BB962C8B-B14F-4D97-AF65-F5344CB8AC3E}">
        <p14:creationId xmlns:p14="http://schemas.microsoft.com/office/powerpoint/2010/main" val="42849823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6336"/>
            <a:ext cx="10515600" cy="1325563"/>
          </a:xfrm>
        </p:spPr>
        <p:txBody>
          <a:bodyPr/>
          <a:lstStyle/>
          <a:p>
            <a:endParaRPr lang="en-GB"/>
          </a:p>
        </p:txBody>
      </p:sp>
      <p:sp>
        <p:nvSpPr>
          <p:cNvPr id="3" name="Content Placeholder 2"/>
          <p:cNvSpPr>
            <a:spLocks noGrp="1"/>
          </p:cNvSpPr>
          <p:nvPr>
            <p:ph idx="1"/>
          </p:nvPr>
        </p:nvSpPr>
        <p:spPr>
          <a:xfrm>
            <a:off x="376467" y="1403171"/>
            <a:ext cx="10704193" cy="5514562"/>
          </a:xfrm>
        </p:spPr>
        <p:txBody>
          <a:bodyPr>
            <a:normAutofit fontScale="77500" lnSpcReduction="20000"/>
          </a:bodyPr>
          <a:lstStyle/>
          <a:p>
            <a:pPr marL="0" indent="0">
              <a:buNone/>
            </a:pPr>
            <a:r>
              <a:rPr lang="en-GB" sz="4000" dirty="0">
                <a:latin typeface="Letter-join Print Plus 1" panose="02000805000000020003" pitchFamily="50" charset="0"/>
              </a:rPr>
              <a:t>We ask that all children have a </a:t>
            </a:r>
            <a:r>
              <a:rPr lang="en-GB" sz="4000" b="1" dirty="0">
                <a:latin typeface="Letter-join Print Plus 1" panose="02000805000000020003" pitchFamily="50" charset="0"/>
              </a:rPr>
              <a:t>water bottle</a:t>
            </a:r>
            <a:r>
              <a:rPr lang="en-GB" sz="4000" dirty="0">
                <a:latin typeface="Letter-join Print Plus 1" panose="02000805000000020003" pitchFamily="50" charset="0"/>
              </a:rPr>
              <a:t> research has shown that children are able to learn more effectively if their brains are well hydrated. We ask that it is only water.  </a:t>
            </a:r>
          </a:p>
          <a:p>
            <a:pPr marL="0" indent="0">
              <a:buNone/>
            </a:pPr>
            <a:endParaRPr lang="en-GB" sz="4000" dirty="0">
              <a:latin typeface="Letter-join Print Plus 1" panose="02000805000000020003" pitchFamily="50" charset="0"/>
            </a:endParaRPr>
          </a:p>
          <a:p>
            <a:pPr marL="0" indent="0">
              <a:buNone/>
            </a:pPr>
            <a:endParaRPr lang="en-GB" sz="4000" dirty="0">
              <a:latin typeface="Letter-join Print Plus 1" panose="02000805000000020003" pitchFamily="50" charset="0"/>
            </a:endParaRPr>
          </a:p>
          <a:p>
            <a:pPr marL="0" indent="0">
              <a:buNone/>
            </a:pPr>
            <a:endParaRPr lang="en-GB" sz="4000" dirty="0">
              <a:latin typeface="Letter-join Print Plus 1" panose="02000805000000020003" pitchFamily="50" charset="0"/>
            </a:endParaRPr>
          </a:p>
          <a:p>
            <a:pPr marL="0" indent="0">
              <a:buNone/>
            </a:pPr>
            <a:endParaRPr lang="en-GB" sz="4000" dirty="0">
              <a:latin typeface="Letter-join Print Plus 1" panose="02000805000000020003" pitchFamily="50" charset="0"/>
            </a:endParaRPr>
          </a:p>
          <a:p>
            <a:pPr marL="0" indent="0">
              <a:buNone/>
            </a:pPr>
            <a:r>
              <a:rPr lang="en-GB" sz="4000" dirty="0">
                <a:latin typeface="Letter-join Print Plus 1" panose="02000805000000020003" pitchFamily="50" charset="0"/>
              </a:rPr>
              <a:t>Fruit time – Every morning we have a short break for fruit this is provided by the government for all children in Reception and KS1 But if you wish you can send your child in with a healthy snack that you know they will eat.. Without a snack it is a long time for some children to wait until 12.00 for lunch!</a:t>
            </a:r>
          </a:p>
          <a:p>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37760" y="2403252"/>
            <a:ext cx="1731292" cy="2304783"/>
          </a:xfrm>
          <a:prstGeom prst="rect">
            <a:avLst/>
          </a:prstGeom>
        </p:spPr>
      </p:pic>
      <p:sp>
        <p:nvSpPr>
          <p:cNvPr id="5" name="AutoShape 2" descr="Image result for fruit">
            <a:hlinkClick r:id="rId3"/>
          </p:cNvPr>
          <p:cNvSpPr>
            <a:spLocks noChangeAspect="1" noChangeArrowheads="1"/>
          </p:cNvSpPr>
          <p:nvPr/>
        </p:nvSpPr>
        <p:spPr bwMode="auto">
          <a:xfrm>
            <a:off x="-14712" y="-742216"/>
            <a:ext cx="3333750" cy="19907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8594" y="2303784"/>
            <a:ext cx="4080456" cy="2040228"/>
          </a:xfrm>
          <a:prstGeom prst="rect">
            <a:avLst/>
          </a:prstGeom>
        </p:spPr>
      </p:pic>
    </p:spTree>
    <p:extLst>
      <p:ext uri="{BB962C8B-B14F-4D97-AF65-F5344CB8AC3E}">
        <p14:creationId xmlns:p14="http://schemas.microsoft.com/office/powerpoint/2010/main" val="8823107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9063"/>
            <a:ext cx="10515600" cy="1325563"/>
          </a:xfrm>
        </p:spPr>
        <p:txBody>
          <a:bodyPr/>
          <a:lstStyle/>
          <a:p>
            <a:endParaRPr lang="en-GB"/>
          </a:p>
        </p:txBody>
      </p:sp>
      <p:sp>
        <p:nvSpPr>
          <p:cNvPr id="3" name="Content Placeholder 2"/>
          <p:cNvSpPr>
            <a:spLocks noGrp="1"/>
          </p:cNvSpPr>
          <p:nvPr>
            <p:ph idx="1"/>
          </p:nvPr>
        </p:nvSpPr>
        <p:spPr>
          <a:xfrm>
            <a:off x="838200" y="949861"/>
            <a:ext cx="10515600" cy="5063011"/>
          </a:xfrm>
        </p:spPr>
        <p:txBody>
          <a:bodyPr>
            <a:normAutofit/>
          </a:bodyPr>
          <a:lstStyle/>
          <a:p>
            <a:pPr marL="0" indent="0">
              <a:buNone/>
            </a:pPr>
            <a:r>
              <a:rPr lang="en-GB" sz="4000" dirty="0">
                <a:latin typeface="Letter-join Print Plus 1" panose="02000805000000020003" pitchFamily="50" charset="0"/>
              </a:rPr>
              <a:t>In the </a:t>
            </a:r>
            <a:r>
              <a:rPr lang="en-GB" sz="4000" b="1" dirty="0">
                <a:latin typeface="Letter-join Print Plus 1" panose="02000805000000020003" pitchFamily="50" charset="0"/>
              </a:rPr>
              <a:t>morning</a:t>
            </a:r>
            <a:r>
              <a:rPr lang="en-GB" sz="4000" dirty="0">
                <a:latin typeface="Letter-join Print Plus 1" panose="02000805000000020003" pitchFamily="50" charset="0"/>
              </a:rPr>
              <a:t> children come into the classroom from 8.45am.</a:t>
            </a:r>
          </a:p>
          <a:p>
            <a:pPr marL="0" indent="0">
              <a:buNone/>
            </a:pPr>
            <a:r>
              <a:rPr lang="en-GB" sz="4000" dirty="0">
                <a:latin typeface="Letter-join Print Plus 1" panose="02000805000000020003" pitchFamily="50" charset="0"/>
              </a:rPr>
              <a:t>The register is taken at 8.55 if you arrive after this time and the register has been taken you will need to register your child in the office. Any child not in the classroom by the time the register is taken will have a late mark. </a:t>
            </a:r>
          </a:p>
          <a:p>
            <a:endParaRPr lang="en-GB" dirty="0"/>
          </a:p>
        </p:txBody>
      </p:sp>
    </p:spTree>
    <p:extLst>
      <p:ext uri="{BB962C8B-B14F-4D97-AF65-F5344CB8AC3E}">
        <p14:creationId xmlns:p14="http://schemas.microsoft.com/office/powerpoint/2010/main" val="22625544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490471" y="1027906"/>
            <a:ext cx="10515600" cy="4351338"/>
          </a:xfrm>
        </p:spPr>
        <p:txBody>
          <a:bodyPr/>
          <a:lstStyle/>
          <a:p>
            <a:pPr marL="0" indent="0">
              <a:buNone/>
            </a:pPr>
            <a:r>
              <a:rPr lang="en-GB" sz="4000" dirty="0">
                <a:latin typeface="Letter-join Print Plus 1" panose="02000805000000020003" pitchFamily="50" charset="0"/>
              </a:rPr>
              <a:t>At </a:t>
            </a:r>
            <a:r>
              <a:rPr lang="en-GB" sz="4000" b="1" dirty="0">
                <a:latin typeface="Letter-join Print Plus 1" panose="02000805000000020003" pitchFamily="50" charset="0"/>
              </a:rPr>
              <a:t>home time</a:t>
            </a:r>
            <a:r>
              <a:rPr lang="en-GB" sz="4000" dirty="0">
                <a:latin typeface="Letter-join Print Plus 1" panose="02000805000000020003" pitchFamily="50" charset="0"/>
              </a:rPr>
              <a:t> could you please wait so we can see you from the doors into the playground- we will not let your child go until we see the person who collects them.</a:t>
            </a:r>
          </a:p>
          <a:p>
            <a:pPr marL="0" indent="0">
              <a:buNone/>
            </a:pPr>
            <a:r>
              <a:rPr lang="en-GB" sz="4000" dirty="0">
                <a:latin typeface="Letter-join Print Plus 1" panose="02000805000000020003" pitchFamily="50" charset="0"/>
              </a:rPr>
              <a:t> </a:t>
            </a:r>
          </a:p>
          <a:p>
            <a:pPr marL="0" indent="0">
              <a:buNone/>
            </a:pPr>
            <a:r>
              <a:rPr lang="en-GB" sz="4000" dirty="0">
                <a:latin typeface="Letter-join Print Plus 1" panose="02000805000000020003" pitchFamily="50" charset="0"/>
              </a:rPr>
              <a:t>If </a:t>
            </a:r>
            <a:r>
              <a:rPr lang="en-GB" sz="4000" b="1" dirty="0">
                <a:latin typeface="Letter-join Print Plus 1" panose="02000805000000020003" pitchFamily="50" charset="0"/>
              </a:rPr>
              <a:t>another adult</a:t>
            </a:r>
            <a:r>
              <a:rPr lang="en-GB" sz="4000" dirty="0">
                <a:latin typeface="Letter-join Print Plus 1" panose="02000805000000020003" pitchFamily="50" charset="0"/>
              </a:rPr>
              <a:t> is collecting them please send a note so we know.</a:t>
            </a:r>
          </a:p>
          <a:p>
            <a:endParaRPr lang="en-GB" dirty="0"/>
          </a:p>
        </p:txBody>
      </p:sp>
    </p:spTree>
    <p:extLst>
      <p:ext uri="{BB962C8B-B14F-4D97-AF65-F5344CB8AC3E}">
        <p14:creationId xmlns:p14="http://schemas.microsoft.com/office/powerpoint/2010/main" val="31215753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8808" y="3766614"/>
            <a:ext cx="10515600" cy="1325563"/>
          </a:xfrm>
        </p:spPr>
        <p:txBody>
          <a:bodyPr/>
          <a:lstStyle/>
          <a:p>
            <a:endParaRPr lang="en-GB"/>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38780" y="0"/>
            <a:ext cx="3585649" cy="3266552"/>
          </a:xfrm>
        </p:spPr>
      </p:pic>
      <p:sp>
        <p:nvSpPr>
          <p:cNvPr id="4" name="Rectangle 3"/>
          <p:cNvSpPr/>
          <p:nvPr/>
        </p:nvSpPr>
        <p:spPr>
          <a:xfrm>
            <a:off x="709411" y="3152122"/>
            <a:ext cx="10217240" cy="2554545"/>
          </a:xfrm>
          <a:prstGeom prst="rect">
            <a:avLst/>
          </a:prstGeom>
        </p:spPr>
        <p:txBody>
          <a:bodyPr wrap="square">
            <a:spAutoFit/>
          </a:bodyPr>
          <a:lstStyle/>
          <a:p>
            <a:r>
              <a:rPr lang="en-GB" sz="4000" dirty="0">
                <a:latin typeface="Letter-join Print Plus 1" panose="02000805000000020003" pitchFamily="50" charset="0"/>
              </a:rPr>
              <a:t>We will do a register for the bus, if you live in </a:t>
            </a:r>
            <a:r>
              <a:rPr lang="en-GB" sz="4000" dirty="0" err="1">
                <a:latin typeface="Letter-join Print Plus 1" panose="02000805000000020003" pitchFamily="50" charset="0"/>
              </a:rPr>
              <a:t>Shepreth</a:t>
            </a:r>
            <a:r>
              <a:rPr lang="en-GB" sz="4000" dirty="0">
                <a:latin typeface="Letter-join Print Plus 1" panose="02000805000000020003" pitchFamily="50" charset="0"/>
              </a:rPr>
              <a:t>.</a:t>
            </a:r>
          </a:p>
          <a:p>
            <a:r>
              <a:rPr lang="en-GB" sz="4000" dirty="0">
                <a:latin typeface="Letter-join Print Plus 1" panose="02000805000000020003" pitchFamily="50" charset="0"/>
              </a:rPr>
              <a:t>If your child is not going on the bus please let us know.</a:t>
            </a:r>
          </a:p>
        </p:txBody>
      </p:sp>
    </p:spTree>
    <p:extLst>
      <p:ext uri="{BB962C8B-B14F-4D97-AF65-F5344CB8AC3E}">
        <p14:creationId xmlns:p14="http://schemas.microsoft.com/office/powerpoint/2010/main" val="22753384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87897" y="215765"/>
            <a:ext cx="4540182" cy="6345937"/>
          </a:xfrm>
        </p:spPr>
      </p:pic>
    </p:spTree>
    <p:extLst>
      <p:ext uri="{BB962C8B-B14F-4D97-AF65-F5344CB8AC3E}">
        <p14:creationId xmlns:p14="http://schemas.microsoft.com/office/powerpoint/2010/main" val="4534452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23596" y="164251"/>
            <a:ext cx="4732517" cy="6673624"/>
          </a:xfrm>
        </p:spPr>
      </p:pic>
    </p:spTree>
    <p:extLst>
      <p:ext uri="{BB962C8B-B14F-4D97-AF65-F5344CB8AC3E}">
        <p14:creationId xmlns:p14="http://schemas.microsoft.com/office/powerpoint/2010/main" val="18617736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26858" y="177128"/>
            <a:ext cx="4838348" cy="6810501"/>
          </a:xfrm>
        </p:spPr>
      </p:pic>
    </p:spTree>
    <p:extLst>
      <p:ext uri="{BB962C8B-B14F-4D97-AF65-F5344CB8AC3E}">
        <p14:creationId xmlns:p14="http://schemas.microsoft.com/office/powerpoint/2010/main" val="33028397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Letter-join Print Plus 1" panose="02000805000000020003" pitchFamily="50" charset="0"/>
              </a:rPr>
              <a:t>WhatsApp</a:t>
            </a:r>
            <a:endParaRPr lang="en-GB" dirty="0">
              <a:latin typeface="Letter-join Print Plus 1" panose="02000805000000020003" pitchFamily="50" charset="0"/>
            </a:endParaRPr>
          </a:p>
        </p:txBody>
      </p:sp>
      <p:sp>
        <p:nvSpPr>
          <p:cNvPr id="3" name="Content Placeholder 2"/>
          <p:cNvSpPr>
            <a:spLocks noGrp="1"/>
          </p:cNvSpPr>
          <p:nvPr>
            <p:ph idx="1"/>
          </p:nvPr>
        </p:nvSpPr>
        <p:spPr/>
        <p:txBody>
          <a:bodyPr>
            <a:normAutofit/>
          </a:bodyPr>
          <a:lstStyle/>
          <a:p>
            <a:pPr marL="0" indent="0">
              <a:buNone/>
            </a:pPr>
            <a:r>
              <a:rPr lang="en-US" sz="4000" dirty="0">
                <a:latin typeface="Letter-join Print Plus 1" panose="02000805000000020003" pitchFamily="50" charset="0"/>
              </a:rPr>
              <a:t>For the last few years parents have set up a group which all of Red class parents are part of. </a:t>
            </a:r>
          </a:p>
          <a:p>
            <a:pPr marL="0" indent="0">
              <a:buNone/>
            </a:pPr>
            <a:r>
              <a:rPr lang="en-US" sz="4000" dirty="0">
                <a:latin typeface="Letter-join Print Plus 1" panose="02000805000000020003" pitchFamily="50" charset="0"/>
              </a:rPr>
              <a:t>We just need a volunteer to allow me to send their mobile number to the rest of the class so that a group can be set up before the summer holidays.</a:t>
            </a:r>
            <a:endParaRPr lang="en-GB" sz="4000" dirty="0">
              <a:latin typeface="Letter-join Print Plus 1" panose="02000805000000020003" pitchFamily="50" charset="0"/>
            </a:endParaRPr>
          </a:p>
        </p:txBody>
      </p:sp>
    </p:spTree>
    <p:extLst>
      <p:ext uri="{BB962C8B-B14F-4D97-AF65-F5344CB8AC3E}">
        <p14:creationId xmlns:p14="http://schemas.microsoft.com/office/powerpoint/2010/main" val="16311544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FBA4B-6D46-4A08-B94C-B8E0C6E74EA1}"/>
              </a:ext>
            </a:extLst>
          </p:cNvPr>
          <p:cNvSpPr>
            <a:spLocks noGrp="1"/>
          </p:cNvSpPr>
          <p:nvPr>
            <p:ph type="title"/>
          </p:nvPr>
        </p:nvSpPr>
        <p:spPr>
          <a:xfrm>
            <a:off x="838200" y="365125"/>
            <a:ext cx="10515600" cy="5406410"/>
          </a:xfrm>
        </p:spPr>
        <p:txBody>
          <a:bodyPr/>
          <a:lstStyle/>
          <a:p>
            <a:pPr algn="ctr"/>
            <a:endParaRPr lang="en-GB" dirty="0">
              <a:latin typeface="Letter-join Print Plus 1" panose="02000805000000020003" pitchFamily="50" charset="0"/>
            </a:endParaRPr>
          </a:p>
        </p:txBody>
      </p:sp>
      <p:sp>
        <p:nvSpPr>
          <p:cNvPr id="3" name="Content Placeholder 2">
            <a:extLst>
              <a:ext uri="{FF2B5EF4-FFF2-40B4-BE49-F238E27FC236}">
                <a16:creationId xmlns:a16="http://schemas.microsoft.com/office/drawing/2014/main" id="{1FC87448-4957-4C12-A028-C6889EC9B033}"/>
              </a:ext>
            </a:extLst>
          </p:cNvPr>
          <p:cNvSpPr>
            <a:spLocks noGrp="1"/>
          </p:cNvSpPr>
          <p:nvPr>
            <p:ph idx="1"/>
          </p:nvPr>
        </p:nvSpPr>
        <p:spPr/>
        <p:txBody>
          <a:bodyPr>
            <a:normAutofit/>
          </a:bodyPr>
          <a:lstStyle/>
          <a:p>
            <a:pPr marL="0" indent="0" algn="ctr">
              <a:buNone/>
            </a:pPr>
            <a:r>
              <a:rPr lang="en-GB" sz="9600" dirty="0">
                <a:latin typeface="Letter-join Print Plus 1" panose="02000805000000020003" pitchFamily="50" charset="0"/>
              </a:rPr>
              <a:t>Name cards and </a:t>
            </a:r>
          </a:p>
          <a:p>
            <a:pPr marL="0" indent="0" algn="ctr">
              <a:buNone/>
            </a:pPr>
            <a:r>
              <a:rPr lang="en-GB" sz="9600" dirty="0">
                <a:latin typeface="Letter-join Print Plus 1" panose="02000805000000020003" pitchFamily="50" charset="0"/>
              </a:rPr>
              <a:t>peg labels.</a:t>
            </a:r>
          </a:p>
        </p:txBody>
      </p:sp>
    </p:spTree>
    <p:extLst>
      <p:ext uri="{BB962C8B-B14F-4D97-AF65-F5344CB8AC3E}">
        <p14:creationId xmlns:p14="http://schemas.microsoft.com/office/powerpoint/2010/main" val="34989942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8854E-DA1B-4E21-855B-444AB6464CD5}"/>
              </a:ext>
            </a:extLst>
          </p:cNvPr>
          <p:cNvSpPr>
            <a:spLocks noGrp="1"/>
          </p:cNvSpPr>
          <p:nvPr>
            <p:ph type="ctrTitle"/>
          </p:nvPr>
        </p:nvSpPr>
        <p:spPr/>
        <p:txBody>
          <a:bodyPr>
            <a:normAutofit/>
          </a:bodyPr>
          <a:lstStyle/>
          <a:p>
            <a:r>
              <a:rPr lang="en-GB" sz="9600" dirty="0"/>
              <a:t>FOBS</a:t>
            </a:r>
          </a:p>
        </p:txBody>
      </p:sp>
      <p:sp>
        <p:nvSpPr>
          <p:cNvPr id="3" name="Subtitle 2">
            <a:extLst>
              <a:ext uri="{FF2B5EF4-FFF2-40B4-BE49-F238E27FC236}">
                <a16:creationId xmlns:a16="http://schemas.microsoft.com/office/drawing/2014/main" id="{485EA03E-8C40-4157-87DE-D5A51913CF86}"/>
              </a:ext>
            </a:extLst>
          </p:cNvPr>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6506345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610672"/>
          </a:xfrm>
        </p:spPr>
        <p:txBody>
          <a:bodyPr/>
          <a:lstStyle/>
          <a:p>
            <a:endParaRPr lang="en-GB" dirty="0"/>
          </a:p>
        </p:txBody>
      </p:sp>
      <p:sp>
        <p:nvSpPr>
          <p:cNvPr id="3" name="Content Placeholder 2"/>
          <p:cNvSpPr>
            <a:spLocks noGrp="1"/>
          </p:cNvSpPr>
          <p:nvPr>
            <p:ph idx="1"/>
          </p:nvPr>
        </p:nvSpPr>
        <p:spPr>
          <a:xfrm>
            <a:off x="128789" y="231820"/>
            <a:ext cx="11225011" cy="6349284"/>
          </a:xfrm>
        </p:spPr>
        <p:txBody>
          <a:bodyPr>
            <a:normAutofit lnSpcReduction="10000"/>
          </a:bodyPr>
          <a:lstStyle/>
          <a:p>
            <a:pPr marL="0" indent="0" algn="ctr">
              <a:buNone/>
            </a:pPr>
            <a:r>
              <a:rPr lang="en-GB" b="1" dirty="0">
                <a:latin typeface="Letter-join Print Plus 1" panose="02000805000000020003" pitchFamily="50" charset="0"/>
              </a:rPr>
              <a:t>Preparing your child for full time school</a:t>
            </a:r>
          </a:p>
          <a:p>
            <a:pPr marL="0" indent="0" algn="ctr">
              <a:buNone/>
            </a:pPr>
            <a:endParaRPr lang="en-GB" dirty="0">
              <a:latin typeface="Letter-join Print Plus 1" panose="02000805000000020003" pitchFamily="50" charset="0"/>
            </a:endParaRPr>
          </a:p>
          <a:p>
            <a:pPr marL="0" indent="0">
              <a:buNone/>
            </a:pPr>
            <a:r>
              <a:rPr lang="en-GB" b="1" dirty="0">
                <a:latin typeface="Letter-join Print Plus 1" panose="02000805000000020003" pitchFamily="50" charset="0"/>
              </a:rPr>
              <a:t>Staggered start </a:t>
            </a:r>
          </a:p>
          <a:p>
            <a:pPr marL="0" indent="0">
              <a:buNone/>
            </a:pPr>
            <a:r>
              <a:rPr lang="en-GB" dirty="0">
                <a:latin typeface="Letter-join Print Plus 1" panose="02000805000000020003" pitchFamily="50" charset="0"/>
              </a:rPr>
              <a:t>Home visits, half will visit for a few hours either in the morning or afternoon. All the class will start but go home before lunch. The following week all will stay until after lunch. Each day we will keep 6 for an extra hour.</a:t>
            </a:r>
          </a:p>
          <a:p>
            <a:pPr marL="0" indent="0">
              <a:buNone/>
            </a:pPr>
            <a:endParaRPr lang="en-GB" dirty="0">
              <a:latin typeface="Letter-join Print Plus 1" panose="02000805000000020003" pitchFamily="50" charset="0"/>
            </a:endParaRPr>
          </a:p>
          <a:p>
            <a:pPr marL="0" indent="0">
              <a:buNone/>
            </a:pPr>
            <a:r>
              <a:rPr lang="en-GB" dirty="0">
                <a:latin typeface="Letter-join Print Plus 1" panose="02000805000000020003" pitchFamily="50" charset="0"/>
              </a:rPr>
              <a:t>We have found over the years that this system is the best to introduce children into full time schooling.</a:t>
            </a:r>
          </a:p>
          <a:p>
            <a:pPr marL="0" indent="0">
              <a:buNone/>
            </a:pPr>
            <a:r>
              <a:rPr lang="en-GB" dirty="0">
                <a:latin typeface="Letter-join Print Plus 1" panose="02000805000000020003" pitchFamily="50" charset="0"/>
              </a:rPr>
              <a:t>Expect your child to be tired – even if they are used to nursery /preschool.</a:t>
            </a:r>
          </a:p>
          <a:p>
            <a:pPr marL="0" indent="0">
              <a:buNone/>
            </a:pPr>
            <a:r>
              <a:rPr lang="en-GB" dirty="0">
                <a:latin typeface="Letter-join Print Plus 1" panose="02000805000000020003" pitchFamily="50" charset="0"/>
              </a:rPr>
              <a:t>If your child is not ready for full time or is just very tired we can be flexible as to how much of a week they do for the first term. </a:t>
            </a:r>
          </a:p>
        </p:txBody>
      </p:sp>
    </p:spTree>
    <p:extLst>
      <p:ext uri="{BB962C8B-B14F-4D97-AF65-F5344CB8AC3E}">
        <p14:creationId xmlns:p14="http://schemas.microsoft.com/office/powerpoint/2010/main" val="15091055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5608889-0F7B-49F1-A214-A4C08AFEFFA8}"/>
              </a:ext>
            </a:extLst>
          </p:cNvPr>
          <p:cNvSpPr txBox="1"/>
          <p:nvPr/>
        </p:nvSpPr>
        <p:spPr>
          <a:xfrm>
            <a:off x="2343149" y="3818948"/>
            <a:ext cx="8474529" cy="1077218"/>
          </a:xfrm>
          <a:prstGeom prst="rect">
            <a:avLst/>
          </a:prstGeom>
          <a:noFill/>
        </p:spPr>
        <p:txBody>
          <a:bodyPr wrap="square">
            <a:spAutoFit/>
          </a:bodyPr>
          <a:lstStyle/>
          <a:p>
            <a:r>
              <a:rPr lang="en-GB" sz="3200" dirty="0"/>
              <a:t>https://eric.org.uk/children-with-additional-needs/help-with-toileting</a:t>
            </a:r>
            <a:r>
              <a:rPr lang="en-GB" dirty="0"/>
              <a:t>/</a:t>
            </a:r>
          </a:p>
        </p:txBody>
      </p:sp>
      <p:pic>
        <p:nvPicPr>
          <p:cNvPr id="5" name="Picture 4">
            <a:extLst>
              <a:ext uri="{FF2B5EF4-FFF2-40B4-BE49-F238E27FC236}">
                <a16:creationId xmlns:a16="http://schemas.microsoft.com/office/drawing/2014/main" id="{94A522E4-CB6E-424F-85F6-DDEBEAE97EFF}"/>
              </a:ext>
            </a:extLst>
          </p:cNvPr>
          <p:cNvPicPr>
            <a:picLocks noChangeAspect="1"/>
          </p:cNvPicPr>
          <p:nvPr/>
        </p:nvPicPr>
        <p:blipFill>
          <a:blip r:embed="rId2"/>
          <a:stretch>
            <a:fillRect/>
          </a:stretch>
        </p:blipFill>
        <p:spPr>
          <a:xfrm>
            <a:off x="310243" y="649027"/>
            <a:ext cx="11781064" cy="2020694"/>
          </a:xfrm>
          <a:prstGeom prst="rect">
            <a:avLst/>
          </a:prstGeom>
        </p:spPr>
      </p:pic>
    </p:spTree>
    <p:extLst>
      <p:ext uri="{BB962C8B-B14F-4D97-AF65-F5344CB8AC3E}">
        <p14:creationId xmlns:p14="http://schemas.microsoft.com/office/powerpoint/2010/main" val="19244499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33F6348-F7A8-428A-844C-18B81C03FB97}"/>
              </a:ext>
            </a:extLst>
          </p:cNvPr>
          <p:cNvPicPr>
            <a:picLocks noChangeAspect="1"/>
          </p:cNvPicPr>
          <p:nvPr/>
        </p:nvPicPr>
        <p:blipFill>
          <a:blip r:embed="rId2"/>
          <a:stretch>
            <a:fillRect/>
          </a:stretch>
        </p:blipFill>
        <p:spPr>
          <a:xfrm>
            <a:off x="190196" y="335506"/>
            <a:ext cx="11811607" cy="5420315"/>
          </a:xfrm>
          <a:prstGeom prst="rect">
            <a:avLst/>
          </a:prstGeom>
        </p:spPr>
      </p:pic>
      <p:sp>
        <p:nvSpPr>
          <p:cNvPr id="5" name="TextBox 4">
            <a:extLst>
              <a:ext uri="{FF2B5EF4-FFF2-40B4-BE49-F238E27FC236}">
                <a16:creationId xmlns:a16="http://schemas.microsoft.com/office/drawing/2014/main" id="{BE8759C8-3F19-4579-97B7-D852121830BB}"/>
              </a:ext>
            </a:extLst>
          </p:cNvPr>
          <p:cNvSpPr txBox="1"/>
          <p:nvPr/>
        </p:nvSpPr>
        <p:spPr>
          <a:xfrm>
            <a:off x="3945391" y="6028355"/>
            <a:ext cx="6094638" cy="369332"/>
          </a:xfrm>
          <a:prstGeom prst="rect">
            <a:avLst/>
          </a:prstGeom>
          <a:noFill/>
        </p:spPr>
        <p:txBody>
          <a:bodyPr wrap="square">
            <a:spAutoFit/>
          </a:bodyPr>
          <a:lstStyle/>
          <a:p>
            <a:r>
              <a:rPr lang="en-GB" dirty="0"/>
              <a:t>https://startingreception.co.uk/</a:t>
            </a:r>
          </a:p>
        </p:txBody>
      </p:sp>
    </p:spTree>
    <p:extLst>
      <p:ext uri="{BB962C8B-B14F-4D97-AF65-F5344CB8AC3E}">
        <p14:creationId xmlns:p14="http://schemas.microsoft.com/office/powerpoint/2010/main" val="19521430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4110" y="1537103"/>
            <a:ext cx="10515600" cy="1325563"/>
          </a:xfrm>
        </p:spPr>
        <p:txBody>
          <a:bodyPr>
            <a:normAutofit fontScale="90000"/>
          </a:bodyPr>
          <a:lstStyle/>
          <a:p>
            <a:pPr algn="ctr"/>
            <a:r>
              <a:rPr lang="en-GB" dirty="0">
                <a:latin typeface="Letter-join Print Plus 1" panose="02000805000000020003" pitchFamily="50" charset="0"/>
              </a:rPr>
              <a:t>Home visits!!!</a:t>
            </a:r>
            <a:br>
              <a:rPr lang="en-GB" dirty="0">
                <a:latin typeface="Letter-join Plus 4" panose="02000505000000020003" pitchFamily="50" charset="0"/>
              </a:rPr>
            </a:br>
            <a:br>
              <a:rPr lang="en-GB" dirty="0">
                <a:latin typeface="Letter-join Plus 4" panose="02000505000000020003" pitchFamily="50" charset="0"/>
              </a:rPr>
            </a:br>
            <a:br>
              <a:rPr lang="en-GB" dirty="0">
                <a:latin typeface="Letter-join Plus 4" panose="02000505000000020003" pitchFamily="50" charset="0"/>
              </a:rPr>
            </a:br>
            <a:br>
              <a:rPr lang="en-GB" dirty="0">
                <a:latin typeface="Letter-join Plus 4" panose="02000505000000020003" pitchFamily="50" charset="0"/>
              </a:rPr>
            </a:br>
            <a:endParaRPr lang="en-GB" dirty="0">
              <a:latin typeface="Letter-join Plus 4" panose="02000505000000020003" pitchFamily="50" charset="0"/>
            </a:endParaRPr>
          </a:p>
        </p:txBody>
      </p:sp>
      <p:sp>
        <p:nvSpPr>
          <p:cNvPr id="3" name="Content Placeholder 2"/>
          <p:cNvSpPr>
            <a:spLocks noGrp="1"/>
          </p:cNvSpPr>
          <p:nvPr>
            <p:ph idx="1"/>
          </p:nvPr>
        </p:nvSpPr>
        <p:spPr>
          <a:xfrm>
            <a:off x="155619" y="1434072"/>
            <a:ext cx="11474004" cy="4781237"/>
          </a:xfrm>
        </p:spPr>
        <p:txBody>
          <a:bodyPr>
            <a:normAutofit/>
          </a:bodyPr>
          <a:lstStyle/>
          <a:p>
            <a:r>
              <a:rPr lang="en-GB" sz="4000" dirty="0">
                <a:latin typeface="Letter-join Print Plus 1" panose="02000805000000020003" pitchFamily="50" charset="0"/>
              </a:rPr>
              <a:t>It is established practice in many EYFS settings. Helps the formation of the relationship between the child, home and school.</a:t>
            </a:r>
          </a:p>
          <a:p>
            <a:r>
              <a:rPr lang="en-GB" sz="4000" dirty="0">
                <a:latin typeface="Letter-join Print Plus 1" panose="02000805000000020003" pitchFamily="50" charset="0"/>
              </a:rPr>
              <a:t>Parents often feel more comfortable talking about their child in their own home.</a:t>
            </a:r>
          </a:p>
          <a:p>
            <a:r>
              <a:rPr lang="en-GB" sz="4000" dirty="0">
                <a:latin typeface="Letter-join Print Plus 1" panose="02000805000000020003" pitchFamily="50" charset="0"/>
              </a:rPr>
              <a:t>Children remember that their teacher and teaching assistant have been to their house and are often more confident talking and showing us their toys.</a:t>
            </a:r>
          </a:p>
        </p:txBody>
      </p:sp>
    </p:spTree>
    <p:extLst>
      <p:ext uri="{BB962C8B-B14F-4D97-AF65-F5344CB8AC3E}">
        <p14:creationId xmlns:p14="http://schemas.microsoft.com/office/powerpoint/2010/main" val="31398220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sp>
        <p:nvSpPr>
          <p:cNvPr id="4" name="Rectangle 3"/>
          <p:cNvSpPr/>
          <p:nvPr/>
        </p:nvSpPr>
        <p:spPr>
          <a:xfrm>
            <a:off x="415343" y="1027906"/>
            <a:ext cx="11054367" cy="3970318"/>
          </a:xfrm>
          <a:prstGeom prst="rect">
            <a:avLst/>
          </a:prstGeom>
        </p:spPr>
        <p:txBody>
          <a:bodyPr wrap="square">
            <a:spAutoFit/>
          </a:bodyPr>
          <a:lstStyle/>
          <a:p>
            <a:pPr>
              <a:spcAft>
                <a:spcPts val="0"/>
              </a:spcAft>
            </a:pPr>
            <a:r>
              <a:rPr lang="en-GB" sz="3600" dirty="0">
                <a:latin typeface="Letter-join Print Plus 1" panose="02000805000000020003" pitchFamily="50" charset="0"/>
                <a:ea typeface="Times New Roman" panose="02020603050405020304" pitchFamily="18" charset="0"/>
              </a:rPr>
              <a:t>If you have any </a:t>
            </a:r>
            <a:r>
              <a:rPr lang="en-GB" sz="3600" b="1" dirty="0">
                <a:latin typeface="Letter-join Print Plus 1" panose="02000805000000020003" pitchFamily="50" charset="0"/>
                <a:ea typeface="Times New Roman" panose="02020603050405020304" pitchFamily="18" charset="0"/>
              </a:rPr>
              <a:t>worries</a:t>
            </a:r>
            <a:r>
              <a:rPr lang="en-GB" sz="3600" dirty="0">
                <a:latin typeface="Letter-join Print Plus 1" panose="02000805000000020003" pitchFamily="50" charset="0"/>
                <a:ea typeface="Times New Roman" panose="02020603050405020304" pitchFamily="18" charset="0"/>
              </a:rPr>
              <a:t> about your child I am available in the classroom before the start of the day or at the end of the school day. </a:t>
            </a:r>
          </a:p>
          <a:p>
            <a:pPr>
              <a:spcAft>
                <a:spcPts val="0"/>
              </a:spcAft>
            </a:pPr>
            <a:endParaRPr lang="en-GB" sz="3600" dirty="0">
              <a:effectLst/>
              <a:latin typeface="Letter-join Print Plus 1" panose="02000805000000020003" pitchFamily="50" charset="0"/>
              <a:ea typeface="Times New Roman" panose="02020603050405020304" pitchFamily="18" charset="0"/>
            </a:endParaRPr>
          </a:p>
          <a:p>
            <a:pPr>
              <a:spcAft>
                <a:spcPts val="0"/>
              </a:spcAft>
            </a:pPr>
            <a:r>
              <a:rPr lang="en-GB" sz="3600" b="1" dirty="0">
                <a:latin typeface="Letter-join Print Plus 1" panose="02000805000000020003" pitchFamily="50" charset="0"/>
                <a:ea typeface="Times New Roman" panose="02020603050405020304" pitchFamily="18" charset="0"/>
              </a:rPr>
              <a:t>If you work</a:t>
            </a:r>
            <a:r>
              <a:rPr lang="en-GB" sz="3600" dirty="0">
                <a:latin typeface="Letter-join Print Plus 1" panose="02000805000000020003" pitchFamily="50" charset="0"/>
                <a:ea typeface="Times New Roman" panose="02020603050405020304" pitchFamily="18" charset="0"/>
              </a:rPr>
              <a:t> and need to speak to us please feel free to leave a phone message or email school and then I can contact you.</a:t>
            </a:r>
            <a:endParaRPr lang="en-GB" sz="3600" dirty="0">
              <a:effectLst/>
              <a:latin typeface="Letter-join Print Plus 1" panose="02000805000000020003" pitchFamily="50" charset="0"/>
              <a:ea typeface="Times New Roman" panose="02020603050405020304" pitchFamily="18" charset="0"/>
            </a:endParaRPr>
          </a:p>
        </p:txBody>
      </p:sp>
    </p:spTree>
    <p:extLst>
      <p:ext uri="{BB962C8B-B14F-4D97-AF65-F5344CB8AC3E}">
        <p14:creationId xmlns:p14="http://schemas.microsoft.com/office/powerpoint/2010/main" val="33063970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214" y="2850747"/>
            <a:ext cx="11147738" cy="1325563"/>
          </a:xfrm>
        </p:spPr>
        <p:txBody>
          <a:bodyPr>
            <a:normAutofit fontScale="90000"/>
          </a:bodyPr>
          <a:lstStyle/>
          <a:p>
            <a:r>
              <a:rPr lang="en-GB" dirty="0">
                <a:latin typeface="Letter-join Print Plus 1" panose="02000805000000020003" pitchFamily="50" charset="0"/>
              </a:rPr>
              <a:t>We welcome your </a:t>
            </a:r>
            <a:r>
              <a:rPr lang="en-GB" b="1" dirty="0">
                <a:latin typeface="Letter-join Print Plus 1" panose="02000805000000020003" pitchFamily="50" charset="0"/>
              </a:rPr>
              <a:t>help in the classroom</a:t>
            </a:r>
            <a:r>
              <a:rPr lang="en-GB" dirty="0">
                <a:latin typeface="Letter-join Print Plus 1" panose="02000805000000020003" pitchFamily="50" charset="0"/>
              </a:rPr>
              <a:t> once your child is settled in school - if you have the time, this could be helping with reading/ creative work etc. or when we have trips we will need extra adults. We would ask you to fill in a </a:t>
            </a:r>
            <a:r>
              <a:rPr lang="en-GB" b="1" dirty="0">
                <a:latin typeface="Letter-join Print Plus 1" panose="02000805000000020003" pitchFamily="50" charset="0"/>
              </a:rPr>
              <a:t>DBS</a:t>
            </a:r>
            <a:r>
              <a:rPr lang="en-GB" dirty="0">
                <a:latin typeface="Letter-join Print Plus 1" panose="02000805000000020003" pitchFamily="50" charset="0"/>
              </a:rPr>
              <a:t> check form, this will cover you until your child leaves Barrington School.</a:t>
            </a:r>
            <a:br>
              <a:rPr lang="en-GB" dirty="0">
                <a:latin typeface="Letter-join Plus 4" panose="02000505000000020003" pitchFamily="50" charset="0"/>
              </a:rPr>
            </a:br>
            <a:endParaRPr lang="en-GB" dirty="0">
              <a:latin typeface="Letter-join Plus 4" panose="02000505000000020003" pitchFamily="50" charset="0"/>
            </a:endParaRPr>
          </a:p>
        </p:txBody>
      </p:sp>
    </p:spTree>
    <p:extLst>
      <p:ext uri="{BB962C8B-B14F-4D97-AF65-F5344CB8AC3E}">
        <p14:creationId xmlns:p14="http://schemas.microsoft.com/office/powerpoint/2010/main" val="38632559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218976"/>
          </a:xfrm>
        </p:spPr>
        <p:txBody>
          <a:bodyPr>
            <a:normAutofit/>
          </a:bodyPr>
          <a:lstStyle/>
          <a:p>
            <a:pPr algn="ctr"/>
            <a:r>
              <a:rPr lang="en-US" dirty="0">
                <a:latin typeface="Letter-join Plus 4" panose="02000505000000020003" pitchFamily="50" charset="0"/>
              </a:rPr>
              <a:t>Red class</a:t>
            </a:r>
            <a:endParaRPr lang="en-GB" dirty="0"/>
          </a:p>
        </p:txBody>
      </p:sp>
      <p:sp>
        <p:nvSpPr>
          <p:cNvPr id="3" name="Content Placeholder 2"/>
          <p:cNvSpPr>
            <a:spLocks noGrp="1"/>
          </p:cNvSpPr>
          <p:nvPr>
            <p:ph idx="1"/>
          </p:nvPr>
        </p:nvSpPr>
        <p:spPr/>
        <p:txBody>
          <a:bodyPr>
            <a:normAutofit/>
          </a:bodyPr>
          <a:lstStyle/>
          <a:p>
            <a:pPr marL="0" indent="0">
              <a:buNone/>
            </a:pPr>
            <a:r>
              <a:rPr lang="en-GB" sz="4000" dirty="0">
                <a:latin typeface="Letter-join Print Plus 1" panose="02000805000000020003" pitchFamily="50" charset="0"/>
              </a:rPr>
              <a:t>We will have 30 children in Red class.</a:t>
            </a:r>
          </a:p>
          <a:p>
            <a:pPr marL="0" indent="0">
              <a:buNone/>
            </a:pPr>
            <a:endParaRPr lang="en-GB" sz="4000" dirty="0">
              <a:latin typeface="Letter-join Print Plus 1" panose="02000805000000020003" pitchFamily="50" charset="0"/>
            </a:endParaRPr>
          </a:p>
          <a:p>
            <a:pPr marL="0" indent="0">
              <a:buNone/>
            </a:pPr>
            <a:endParaRPr lang="en-GB" sz="4000" dirty="0">
              <a:latin typeface="Letter-join Print Plus 1" panose="02000805000000020003" pitchFamily="50" charset="0"/>
            </a:endParaRPr>
          </a:p>
          <a:p>
            <a:pPr marL="0" indent="0">
              <a:buNone/>
            </a:pPr>
            <a:r>
              <a:rPr lang="en-GB" sz="4000" dirty="0">
                <a:latin typeface="Letter-join Print Plus 1" panose="02000805000000020003" pitchFamily="50" charset="0"/>
              </a:rPr>
              <a:t>We devise lessons to cater for all levels of ability. </a:t>
            </a:r>
          </a:p>
          <a:p>
            <a:endParaRPr lang="en-GB" dirty="0"/>
          </a:p>
        </p:txBody>
      </p:sp>
    </p:spTree>
    <p:extLst>
      <p:ext uri="{BB962C8B-B14F-4D97-AF65-F5344CB8AC3E}">
        <p14:creationId xmlns:p14="http://schemas.microsoft.com/office/powerpoint/2010/main" val="34141545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a:xfrm>
            <a:off x="745836" y="270534"/>
            <a:ext cx="10515600" cy="5465248"/>
          </a:xfrm>
        </p:spPr>
        <p:txBody>
          <a:bodyPr>
            <a:normAutofit lnSpcReduction="10000"/>
          </a:bodyPr>
          <a:lstStyle/>
          <a:p>
            <a:pPr marL="0" indent="0">
              <a:buNone/>
            </a:pPr>
            <a:r>
              <a:rPr lang="en-GB" sz="4000" b="1" dirty="0">
                <a:latin typeface="Letter-join Print Plus 1" panose="02000805000000020003" pitchFamily="50" charset="0"/>
              </a:rPr>
              <a:t>Toileting</a:t>
            </a:r>
            <a:r>
              <a:rPr lang="en-GB" sz="4000" dirty="0">
                <a:latin typeface="Letter-join Print Plus 1" panose="02000805000000020003" pitchFamily="50" charset="0"/>
              </a:rPr>
              <a:t> - One thing that can worry children when they start school is going to the </a:t>
            </a:r>
            <a:r>
              <a:rPr lang="en-GB" sz="4000" b="1" dirty="0">
                <a:latin typeface="Letter-join Print Plus 1" panose="02000805000000020003" pitchFamily="50" charset="0"/>
              </a:rPr>
              <a:t>toilet</a:t>
            </a:r>
            <a:r>
              <a:rPr lang="en-GB" sz="4000" dirty="0">
                <a:latin typeface="Letter-join Print Plus 1" panose="02000805000000020003" pitchFamily="50" charset="0"/>
              </a:rPr>
              <a:t>, to help them please try and get your child to be independent. We will sort the occasional mishap.</a:t>
            </a:r>
          </a:p>
          <a:p>
            <a:pPr marL="0" indent="0">
              <a:buNone/>
            </a:pPr>
            <a:endParaRPr lang="en-GB" sz="4000" dirty="0">
              <a:latin typeface="Letter-join Print Plus 1" panose="02000805000000020003" pitchFamily="50" charset="0"/>
            </a:endParaRPr>
          </a:p>
          <a:p>
            <a:pPr marL="0" indent="0">
              <a:buNone/>
            </a:pPr>
            <a:r>
              <a:rPr lang="en-GB" sz="4000" b="1" dirty="0">
                <a:latin typeface="Letter-join Print Plus 1" panose="02000805000000020003" pitchFamily="50" charset="0"/>
              </a:rPr>
              <a:t>Dressing and undressing </a:t>
            </a:r>
            <a:r>
              <a:rPr lang="en-GB" sz="4000" dirty="0">
                <a:latin typeface="Letter-join Print Plus 1" panose="02000805000000020003" pitchFamily="50" charset="0"/>
              </a:rPr>
              <a:t>– Now is the time to start getting your child independent with their own clothes. This includes putting their coat on and off.  </a:t>
            </a:r>
          </a:p>
          <a:p>
            <a:endParaRPr lang="en-GB" dirty="0"/>
          </a:p>
        </p:txBody>
      </p:sp>
    </p:spTree>
    <p:extLst>
      <p:ext uri="{BB962C8B-B14F-4D97-AF65-F5344CB8AC3E}">
        <p14:creationId xmlns:p14="http://schemas.microsoft.com/office/powerpoint/2010/main" val="31277396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9245" y="2721959"/>
            <a:ext cx="10658341" cy="1325563"/>
          </a:xfrm>
        </p:spPr>
        <p:txBody>
          <a:bodyPr>
            <a:normAutofit fontScale="90000"/>
          </a:bodyPr>
          <a:lstStyle/>
          <a:p>
            <a:r>
              <a:rPr lang="en-GB" sz="3600" b="1" dirty="0">
                <a:latin typeface="Letter-join Print Plus 1" panose="02000805000000020003" pitchFamily="50" charset="0"/>
              </a:rPr>
              <a:t>Uniform</a:t>
            </a:r>
            <a:r>
              <a:rPr lang="en-GB" sz="3600" dirty="0">
                <a:latin typeface="Letter-join Print Plus 1" panose="02000805000000020003" pitchFamily="50" charset="0"/>
              </a:rPr>
              <a:t>  basic – blue trousers, yellow school logo polo shirts and blue school logo sweat shirt, blue skirts, pinafores or summer dresses in yellow or blue.</a:t>
            </a:r>
            <a:br>
              <a:rPr lang="en-GB" sz="3600" dirty="0">
                <a:latin typeface="Letter-join Print Plus 1" panose="02000805000000020003" pitchFamily="50" charset="0"/>
              </a:rPr>
            </a:br>
            <a:r>
              <a:rPr lang="en-GB" sz="3600" dirty="0">
                <a:latin typeface="Letter-join Print Plus 1" panose="02000805000000020003" pitchFamily="50" charset="0"/>
              </a:rPr>
              <a:t> </a:t>
            </a:r>
            <a:br>
              <a:rPr lang="en-GB" sz="3600" dirty="0">
                <a:latin typeface="Letter-join Print Plus 1" panose="02000805000000020003" pitchFamily="50" charset="0"/>
              </a:rPr>
            </a:br>
            <a:r>
              <a:rPr lang="en-GB" sz="3600" dirty="0">
                <a:latin typeface="Letter-join Print Plus 1" panose="02000805000000020003" pitchFamily="50" charset="0"/>
              </a:rPr>
              <a:t>For P.E. blue shorts and a school logo light blue t-shirt plimsolls and blue jogger bottoms for outside P.E. </a:t>
            </a:r>
            <a:br>
              <a:rPr lang="en-GB" sz="3600" dirty="0">
                <a:latin typeface="Letter-join Print Plus 1" panose="02000805000000020003" pitchFamily="50" charset="0"/>
              </a:rPr>
            </a:br>
            <a:r>
              <a:rPr lang="en-GB" sz="3600" dirty="0">
                <a:latin typeface="Letter-join Print Plus 1" panose="02000805000000020003" pitchFamily="50" charset="0"/>
              </a:rPr>
              <a:t>Please make sure your child is in shoes that they can fasten  themselves! </a:t>
            </a:r>
            <a:br>
              <a:rPr lang="en-GB" sz="3600" dirty="0">
                <a:latin typeface="Letter-join Print Plus 1" panose="02000805000000020003" pitchFamily="50" charset="0"/>
              </a:rPr>
            </a:br>
            <a:br>
              <a:rPr lang="en-GB" sz="3600" dirty="0">
                <a:latin typeface="Letter-join Print Plus 1" panose="02000805000000020003" pitchFamily="50" charset="0"/>
              </a:rPr>
            </a:br>
            <a:r>
              <a:rPr lang="en-GB" sz="3600" dirty="0">
                <a:latin typeface="Letter-join Print Plus 1" panose="02000805000000020003" pitchFamily="50" charset="0"/>
              </a:rPr>
              <a:t>And please make sure all their clothes are named or it is very difficult to tell one jumper from another!</a:t>
            </a:r>
            <a:br>
              <a:rPr lang="en-GB" dirty="0"/>
            </a:br>
            <a:endParaRPr lang="en-GB" dirty="0"/>
          </a:p>
        </p:txBody>
      </p:sp>
    </p:spTree>
    <p:extLst>
      <p:ext uri="{BB962C8B-B14F-4D97-AF65-F5344CB8AC3E}">
        <p14:creationId xmlns:p14="http://schemas.microsoft.com/office/powerpoint/2010/main" val="29100837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031" y="2245441"/>
            <a:ext cx="11405316" cy="1325563"/>
          </a:xfrm>
        </p:spPr>
        <p:txBody>
          <a:bodyPr>
            <a:normAutofit fontScale="90000"/>
          </a:bodyPr>
          <a:lstStyle/>
          <a:p>
            <a:r>
              <a:rPr lang="en-GB" dirty="0">
                <a:latin typeface="Letter-join Print Plus 1" panose="02000805000000020003" pitchFamily="50" charset="0"/>
              </a:rPr>
              <a:t>Forest school each week – need waterproofs and welly boots which are kept in school. We provide the overalls. </a:t>
            </a:r>
            <a:br>
              <a:rPr lang="en-GB" dirty="0">
                <a:latin typeface="Letter-join Print Plus 1" panose="02000805000000020003" pitchFamily="50" charset="0"/>
              </a:rPr>
            </a:br>
            <a:br>
              <a:rPr lang="en-GB" dirty="0">
                <a:latin typeface="Letter-join Print Plus 1" panose="02000805000000020003" pitchFamily="50" charset="0"/>
              </a:rPr>
            </a:br>
            <a:r>
              <a:rPr lang="en-GB" dirty="0">
                <a:latin typeface="Letter-join Print Plus 1" panose="02000805000000020003" pitchFamily="50" charset="0"/>
              </a:rPr>
              <a:t>We can only run forest school if we have parent helpers. A letter will go out in the Autumn term about dates and times. </a:t>
            </a:r>
            <a:br>
              <a:rPr lang="en-GB" dirty="0"/>
            </a:br>
            <a:endParaRPr lang="en-GB" dirty="0"/>
          </a:p>
        </p:txBody>
      </p:sp>
      <p:sp>
        <p:nvSpPr>
          <p:cNvPr id="3" name="Content Placeholder 2"/>
          <p:cNvSpPr>
            <a:spLocks noGrp="1"/>
          </p:cNvSpPr>
          <p:nvPr>
            <p:ph idx="1"/>
          </p:nvPr>
        </p:nvSpPr>
        <p:spPr>
          <a:xfrm>
            <a:off x="490471" y="125613"/>
            <a:ext cx="10515600" cy="750150"/>
          </a:xfrm>
        </p:spPr>
        <p:txBody>
          <a:bodyPr/>
          <a:lstStyle/>
          <a:p>
            <a:pPr marL="0" indent="0" algn="ctr">
              <a:buNone/>
            </a:pPr>
            <a:r>
              <a:rPr lang="en-GB" sz="4000" b="1" dirty="0">
                <a:latin typeface="Letter-join Print Plus 1" panose="02000805000000020003" pitchFamily="50" charset="0"/>
              </a:rPr>
              <a:t>Forest School</a:t>
            </a:r>
          </a:p>
          <a:p>
            <a:pPr marL="0" indent="0" algn="ctr">
              <a:buNone/>
            </a:pPr>
            <a:endParaRPr lang="en-GB" dirty="0">
              <a:latin typeface="Letter-join Plus 4" panose="02000505000000020003" pitchFamily="50"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83249" y="4419245"/>
            <a:ext cx="3113467" cy="23351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031" y="4629330"/>
            <a:ext cx="2833353" cy="2125015"/>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80077" y="4459736"/>
            <a:ext cx="3059479" cy="2294609"/>
          </a:xfrm>
          <a:prstGeom prst="rect">
            <a:avLst/>
          </a:prstGeom>
        </p:spPr>
      </p:pic>
    </p:spTree>
    <p:extLst>
      <p:ext uri="{BB962C8B-B14F-4D97-AF65-F5344CB8AC3E}">
        <p14:creationId xmlns:p14="http://schemas.microsoft.com/office/powerpoint/2010/main" val="6849615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TotalTime>
  <Words>882</Words>
  <Application>Microsoft Office PowerPoint</Application>
  <PresentationFormat>Widescreen</PresentationFormat>
  <Paragraphs>50</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Calibri Light</vt:lpstr>
      <vt:lpstr>Letter-join Plus 4</vt:lpstr>
      <vt:lpstr>Letter-join Print Plus 1</vt:lpstr>
      <vt:lpstr>Office Theme</vt:lpstr>
      <vt:lpstr>PowerPoint Presentation</vt:lpstr>
      <vt:lpstr>PowerPoint Presentation</vt:lpstr>
      <vt:lpstr>Home visits!!!    </vt:lpstr>
      <vt:lpstr>PowerPoint Presentation</vt:lpstr>
      <vt:lpstr>We welcome your help in the classroom once your child is settled in school - if you have the time, this could be helping with reading/ creative work etc. or when we have trips we will need extra adults. We would ask you to fill in a DBS check form, this will cover you until your child leaves Barrington School. </vt:lpstr>
      <vt:lpstr>Red class</vt:lpstr>
      <vt:lpstr>PowerPoint Presentation</vt:lpstr>
      <vt:lpstr>Uniform  basic – blue trousers, yellow school logo polo shirts and blue school logo sweat shirt, blue skirts, pinafores or summer dresses in yellow or blue.   For P.E. blue shorts and a school logo light blue t-shirt plimsolls and blue jogger bottoms for outside P.E.  Please make sure your child is in shoes that they can fasten  themselves!   And please make sure all their clothes are named or it is very difficult to tell one jumper from another! </vt:lpstr>
      <vt:lpstr>Forest school each week – need waterproofs and welly boots which are kept in school. We provide the overalls.   We can only run forest school if we have parent helpers. A letter will go out in the Autumn term about dates and times.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WhatsApp</vt:lpstr>
      <vt:lpstr>PowerPoint Presentation</vt:lpstr>
      <vt:lpstr>FOBS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Clair Hayes</dc:creator>
  <cp:lastModifiedBy>Hayes Clair</cp:lastModifiedBy>
  <cp:revision>34</cp:revision>
  <dcterms:created xsi:type="dcterms:W3CDTF">2019-05-27T06:52:53Z</dcterms:created>
  <dcterms:modified xsi:type="dcterms:W3CDTF">2025-06-04T19:13:10Z</dcterms:modified>
</cp:coreProperties>
</file>