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9"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33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341D669-F98B-4DBE-9450-04D67BADF2AE}" type="datetimeFigureOut">
              <a:rPr lang="en-GB" smtClean="0"/>
              <a:t>04/11/2020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BD222E-CD29-4510-A99A-BC3EFD8F8AA8}" type="slidenum">
              <a:rPr lang="en-GB" smtClean="0"/>
              <a:t>‹#›</a:t>
            </a:fld>
            <a:endParaRPr lang="en-GB"/>
          </a:p>
        </p:txBody>
      </p:sp>
    </p:spTree>
    <p:extLst>
      <p:ext uri="{BB962C8B-B14F-4D97-AF65-F5344CB8AC3E}">
        <p14:creationId xmlns:p14="http://schemas.microsoft.com/office/powerpoint/2010/main" val="4019221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341D669-F98B-4DBE-9450-04D67BADF2AE}" type="datetimeFigureOut">
              <a:rPr lang="en-GB" smtClean="0"/>
              <a:t>04/11/2020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BD222E-CD29-4510-A99A-BC3EFD8F8AA8}" type="slidenum">
              <a:rPr lang="en-GB" smtClean="0"/>
              <a:t>‹#›</a:t>
            </a:fld>
            <a:endParaRPr lang="en-GB"/>
          </a:p>
        </p:txBody>
      </p:sp>
    </p:spTree>
    <p:extLst>
      <p:ext uri="{BB962C8B-B14F-4D97-AF65-F5344CB8AC3E}">
        <p14:creationId xmlns:p14="http://schemas.microsoft.com/office/powerpoint/2010/main" val="1102419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341D669-F98B-4DBE-9450-04D67BADF2AE}" type="datetimeFigureOut">
              <a:rPr lang="en-GB" smtClean="0"/>
              <a:t>04/11/2020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BD222E-CD29-4510-A99A-BC3EFD8F8AA8}" type="slidenum">
              <a:rPr lang="en-GB" smtClean="0"/>
              <a:t>‹#›</a:t>
            </a:fld>
            <a:endParaRPr lang="en-GB"/>
          </a:p>
        </p:txBody>
      </p:sp>
    </p:spTree>
    <p:extLst>
      <p:ext uri="{BB962C8B-B14F-4D97-AF65-F5344CB8AC3E}">
        <p14:creationId xmlns:p14="http://schemas.microsoft.com/office/powerpoint/2010/main" val="2927383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341D669-F98B-4DBE-9450-04D67BADF2AE}" type="datetimeFigureOut">
              <a:rPr lang="en-GB" smtClean="0"/>
              <a:t>04/11/2020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BD222E-CD29-4510-A99A-BC3EFD8F8AA8}" type="slidenum">
              <a:rPr lang="en-GB" smtClean="0"/>
              <a:t>‹#›</a:t>
            </a:fld>
            <a:endParaRPr lang="en-GB"/>
          </a:p>
        </p:txBody>
      </p:sp>
    </p:spTree>
    <p:extLst>
      <p:ext uri="{BB962C8B-B14F-4D97-AF65-F5344CB8AC3E}">
        <p14:creationId xmlns:p14="http://schemas.microsoft.com/office/powerpoint/2010/main" val="3174285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341D669-F98B-4DBE-9450-04D67BADF2AE}" type="datetimeFigureOut">
              <a:rPr lang="en-GB" smtClean="0"/>
              <a:t>04/11/2020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BD222E-CD29-4510-A99A-BC3EFD8F8AA8}" type="slidenum">
              <a:rPr lang="en-GB" smtClean="0"/>
              <a:t>‹#›</a:t>
            </a:fld>
            <a:endParaRPr lang="en-GB"/>
          </a:p>
        </p:txBody>
      </p:sp>
    </p:spTree>
    <p:extLst>
      <p:ext uri="{BB962C8B-B14F-4D97-AF65-F5344CB8AC3E}">
        <p14:creationId xmlns:p14="http://schemas.microsoft.com/office/powerpoint/2010/main" val="965732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341D669-F98B-4DBE-9450-04D67BADF2AE}" type="datetimeFigureOut">
              <a:rPr lang="en-GB" smtClean="0"/>
              <a:t>04/11/2020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BD222E-CD29-4510-A99A-BC3EFD8F8AA8}" type="slidenum">
              <a:rPr lang="en-GB" smtClean="0"/>
              <a:t>‹#›</a:t>
            </a:fld>
            <a:endParaRPr lang="en-GB"/>
          </a:p>
        </p:txBody>
      </p:sp>
    </p:spTree>
    <p:extLst>
      <p:ext uri="{BB962C8B-B14F-4D97-AF65-F5344CB8AC3E}">
        <p14:creationId xmlns:p14="http://schemas.microsoft.com/office/powerpoint/2010/main" val="716745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341D669-F98B-4DBE-9450-04D67BADF2AE}" type="datetimeFigureOut">
              <a:rPr lang="en-GB" smtClean="0"/>
              <a:t>04/11/2020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BD222E-CD29-4510-A99A-BC3EFD8F8AA8}" type="slidenum">
              <a:rPr lang="en-GB" smtClean="0"/>
              <a:t>‹#›</a:t>
            </a:fld>
            <a:endParaRPr lang="en-GB"/>
          </a:p>
        </p:txBody>
      </p:sp>
    </p:spTree>
    <p:extLst>
      <p:ext uri="{BB962C8B-B14F-4D97-AF65-F5344CB8AC3E}">
        <p14:creationId xmlns:p14="http://schemas.microsoft.com/office/powerpoint/2010/main" val="2106103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341D669-F98B-4DBE-9450-04D67BADF2AE}" type="datetimeFigureOut">
              <a:rPr lang="en-GB" smtClean="0"/>
              <a:t>04/11/2020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BD222E-CD29-4510-A99A-BC3EFD8F8AA8}" type="slidenum">
              <a:rPr lang="en-GB" smtClean="0"/>
              <a:t>‹#›</a:t>
            </a:fld>
            <a:endParaRPr lang="en-GB"/>
          </a:p>
        </p:txBody>
      </p:sp>
    </p:spTree>
    <p:extLst>
      <p:ext uri="{BB962C8B-B14F-4D97-AF65-F5344CB8AC3E}">
        <p14:creationId xmlns:p14="http://schemas.microsoft.com/office/powerpoint/2010/main" val="1892435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41D669-F98B-4DBE-9450-04D67BADF2AE}" type="datetimeFigureOut">
              <a:rPr lang="en-GB" smtClean="0"/>
              <a:t>04/11/2020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BD222E-CD29-4510-A99A-BC3EFD8F8AA8}" type="slidenum">
              <a:rPr lang="en-GB" smtClean="0"/>
              <a:t>‹#›</a:t>
            </a:fld>
            <a:endParaRPr lang="en-GB"/>
          </a:p>
        </p:txBody>
      </p:sp>
    </p:spTree>
    <p:extLst>
      <p:ext uri="{BB962C8B-B14F-4D97-AF65-F5344CB8AC3E}">
        <p14:creationId xmlns:p14="http://schemas.microsoft.com/office/powerpoint/2010/main" val="166426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341D669-F98B-4DBE-9450-04D67BADF2AE}" type="datetimeFigureOut">
              <a:rPr lang="en-GB" smtClean="0"/>
              <a:t>04/11/2020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BD222E-CD29-4510-A99A-BC3EFD8F8AA8}" type="slidenum">
              <a:rPr lang="en-GB" smtClean="0"/>
              <a:t>‹#›</a:t>
            </a:fld>
            <a:endParaRPr lang="en-GB"/>
          </a:p>
        </p:txBody>
      </p:sp>
    </p:spTree>
    <p:extLst>
      <p:ext uri="{BB962C8B-B14F-4D97-AF65-F5344CB8AC3E}">
        <p14:creationId xmlns:p14="http://schemas.microsoft.com/office/powerpoint/2010/main" val="1993376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341D669-F98B-4DBE-9450-04D67BADF2AE}" type="datetimeFigureOut">
              <a:rPr lang="en-GB" smtClean="0"/>
              <a:t>04/11/2020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BD222E-CD29-4510-A99A-BC3EFD8F8AA8}" type="slidenum">
              <a:rPr lang="en-GB" smtClean="0"/>
              <a:t>‹#›</a:t>
            </a:fld>
            <a:endParaRPr lang="en-GB"/>
          </a:p>
        </p:txBody>
      </p:sp>
    </p:spTree>
    <p:extLst>
      <p:ext uri="{BB962C8B-B14F-4D97-AF65-F5344CB8AC3E}">
        <p14:creationId xmlns:p14="http://schemas.microsoft.com/office/powerpoint/2010/main" val="92487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41D669-F98B-4DBE-9450-04D67BADF2AE}" type="datetimeFigureOut">
              <a:rPr lang="en-GB" smtClean="0"/>
              <a:t>04/11/2020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BD222E-CD29-4510-A99A-BC3EFD8F8AA8}" type="slidenum">
              <a:rPr lang="en-GB" smtClean="0"/>
              <a:t>‹#›</a:t>
            </a:fld>
            <a:endParaRPr lang="en-GB"/>
          </a:p>
        </p:txBody>
      </p:sp>
    </p:spTree>
    <p:extLst>
      <p:ext uri="{BB962C8B-B14F-4D97-AF65-F5344CB8AC3E}">
        <p14:creationId xmlns:p14="http://schemas.microsoft.com/office/powerpoint/2010/main" val="1370471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42599"/>
            <a:ext cx="9144000" cy="2387600"/>
          </a:xfrm>
        </p:spPr>
        <p:txBody>
          <a:bodyPr/>
          <a:lstStyle/>
          <a:p>
            <a:r>
              <a:rPr lang="en-US" dirty="0" smtClean="0">
                <a:latin typeface="Letter-join Plus 4" panose="02000505000000020003" pitchFamily="50" charset="0"/>
              </a:rPr>
              <a:t>How we teach your child.</a:t>
            </a:r>
            <a:endParaRPr lang="en-GB" dirty="0">
              <a:latin typeface="Letter-join Plus 4" panose="02000505000000020003" pitchFamily="50" charset="0"/>
            </a:endParaRPr>
          </a:p>
        </p:txBody>
      </p:sp>
      <p:sp>
        <p:nvSpPr>
          <p:cNvPr id="3" name="Subtitle 2"/>
          <p:cNvSpPr>
            <a:spLocks noGrp="1"/>
          </p:cNvSpPr>
          <p:nvPr>
            <p:ph type="subTitle" idx="1"/>
          </p:nvPr>
        </p:nvSpPr>
        <p:spPr/>
        <p:txBody>
          <a:bodyPr/>
          <a:lstStyle/>
          <a:p>
            <a:endParaRPr lang="en-GB" dirty="0"/>
          </a:p>
        </p:txBody>
      </p:sp>
      <p:pic>
        <p:nvPicPr>
          <p:cNvPr id="4" name="Picture 3" descr="barringtonscho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7815" y="2630199"/>
            <a:ext cx="3821401" cy="38214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6345977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Letter-join Plus 4" panose="02000505000000020003" pitchFamily="50" charset="0"/>
              </a:rPr>
              <a:t>   Writing</a:t>
            </a:r>
            <a:endParaRPr lang="en-GB" dirty="0">
              <a:latin typeface="Letter-join Plus 4" panose="02000505000000020003" pitchFamily="50" charset="0"/>
            </a:endParaRPr>
          </a:p>
        </p:txBody>
      </p:sp>
      <p:sp>
        <p:nvSpPr>
          <p:cNvPr id="3" name="Content Placeholder 2"/>
          <p:cNvSpPr>
            <a:spLocks noGrp="1"/>
          </p:cNvSpPr>
          <p:nvPr>
            <p:ph idx="1"/>
          </p:nvPr>
        </p:nvSpPr>
        <p:spPr>
          <a:xfrm>
            <a:off x="598055" y="1419225"/>
            <a:ext cx="4795981" cy="4944630"/>
          </a:xfrm>
        </p:spPr>
        <p:txBody>
          <a:bodyPr>
            <a:normAutofit/>
          </a:bodyPr>
          <a:lstStyle/>
          <a:p>
            <a:r>
              <a:rPr lang="en-US" dirty="0" smtClean="0">
                <a:latin typeface="Letter-join Plus 4" panose="02000505000000020003" pitchFamily="50" charset="0"/>
              </a:rPr>
              <a:t>When we read we need blending skills.</a:t>
            </a:r>
          </a:p>
          <a:p>
            <a:endParaRPr lang="en-US" dirty="0" smtClean="0">
              <a:latin typeface="Letter-join Plus 4" panose="02000505000000020003" pitchFamily="50" charset="0"/>
            </a:endParaRPr>
          </a:p>
          <a:p>
            <a:r>
              <a:rPr lang="en-US" dirty="0" smtClean="0">
                <a:latin typeface="Letter-join Plus 4" panose="02000505000000020003" pitchFamily="50" charset="0"/>
              </a:rPr>
              <a:t>When we write we need segmenting skills and remember what phonemes look like. We robot talk!</a:t>
            </a:r>
          </a:p>
          <a:p>
            <a:endParaRPr lang="en-US" dirty="0" smtClean="0">
              <a:latin typeface="Letter-join Plus 4" panose="02000505000000020003" pitchFamily="50" charset="0"/>
            </a:endParaRPr>
          </a:p>
          <a:p>
            <a:r>
              <a:rPr lang="en-US" dirty="0" smtClean="0">
                <a:latin typeface="Letter-join Plus 4" panose="02000505000000020003" pitchFamily="50" charset="0"/>
              </a:rPr>
              <a:t>We also need to start writing tricky words.</a:t>
            </a:r>
            <a:endParaRPr lang="en-GB" dirty="0">
              <a:latin typeface="Letter-join Plus 4" panose="02000505000000020003" pitchFamily="50" charset="0"/>
            </a:endParaRPr>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8042" y="0"/>
            <a:ext cx="4776685" cy="6676504"/>
          </a:xfrm>
          <a:prstGeom prst="rect">
            <a:avLst/>
          </a:prstGeom>
        </p:spPr>
      </p:pic>
    </p:spTree>
    <p:extLst>
      <p:ext uri="{BB962C8B-B14F-4D97-AF65-F5344CB8AC3E}">
        <p14:creationId xmlns:p14="http://schemas.microsoft.com/office/powerpoint/2010/main" val="3972052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Letter-join Plus 4" panose="02000505000000020003" pitchFamily="50" charset="0"/>
              </a:rPr>
              <a:t>                     </a:t>
            </a:r>
            <a:br>
              <a:rPr lang="en-US" dirty="0" smtClean="0">
                <a:latin typeface="Letter-join Plus 4" panose="02000505000000020003" pitchFamily="50" charset="0"/>
              </a:rPr>
            </a:br>
            <a:endParaRPr lang="en-GB" dirty="0">
              <a:latin typeface="Letter-join Plus 4" panose="02000505000000020003" pitchFamily="50"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9333" y="163078"/>
            <a:ext cx="4569228" cy="6431685"/>
          </a:xfrm>
        </p:spPr>
      </p:pic>
    </p:spTree>
    <p:extLst>
      <p:ext uri="{BB962C8B-B14F-4D97-AF65-F5344CB8AC3E}">
        <p14:creationId xmlns:p14="http://schemas.microsoft.com/office/powerpoint/2010/main" val="3784409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365125"/>
            <a:ext cx="10515600" cy="5811838"/>
          </a:xfrm>
        </p:spPr>
        <p:txBody>
          <a:bodyPr>
            <a:normAutofit/>
          </a:bodyPr>
          <a:lstStyle/>
          <a:p>
            <a:pPr marL="0" indent="0" algn="ctr">
              <a:buNone/>
            </a:pPr>
            <a:r>
              <a:rPr lang="en-US" sz="4000" dirty="0" smtClean="0">
                <a:latin typeface="Letter-join Plus 4" panose="02000505000000020003" pitchFamily="50" charset="0"/>
              </a:rPr>
              <a:t>Reading</a:t>
            </a:r>
          </a:p>
          <a:p>
            <a:r>
              <a:rPr lang="en-US" sz="4000" dirty="0" smtClean="0">
                <a:latin typeface="Letter-join Plus 4" panose="02000505000000020003" pitchFamily="50" charset="0"/>
              </a:rPr>
              <a:t>First we want children to enjoy listening to stories and looking a pictures in books. We aim to do this every day. </a:t>
            </a:r>
          </a:p>
          <a:p>
            <a:endParaRPr lang="en-US" sz="4000" dirty="0">
              <a:latin typeface="Letter-join Plus 4" panose="02000505000000020003" pitchFamily="50" charset="0"/>
            </a:endParaRPr>
          </a:p>
          <a:p>
            <a:r>
              <a:rPr lang="en-US" sz="4000" dirty="0" smtClean="0">
                <a:latin typeface="Letter-join Plus 4" panose="02000505000000020003" pitchFamily="50" charset="0"/>
              </a:rPr>
              <a:t>Encourage the children to use story language to retell stories either from pictures or in small world play using figures, dolls, cars etc. This helps to build up their vocabulary.</a:t>
            </a:r>
            <a:endParaRPr lang="en-GB" sz="4000" dirty="0">
              <a:latin typeface="Letter-join Plus 4" panose="02000505000000020003" pitchFamily="50" charset="0"/>
            </a:endParaRPr>
          </a:p>
        </p:txBody>
      </p:sp>
    </p:spTree>
    <p:extLst>
      <p:ext uri="{BB962C8B-B14F-4D97-AF65-F5344CB8AC3E}">
        <p14:creationId xmlns:p14="http://schemas.microsoft.com/office/powerpoint/2010/main" val="647428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424257"/>
          </a:xfrm>
        </p:spPr>
        <p:txBody>
          <a:bodyPr>
            <a:normAutofit/>
          </a:bodyPr>
          <a:lstStyle/>
          <a:p>
            <a:pPr algn="ctr"/>
            <a:r>
              <a:rPr lang="en-US" dirty="0" smtClean="0">
                <a:latin typeface="Letter-join Plus 4" panose="02000505000000020003" pitchFamily="50" charset="0"/>
              </a:rPr>
              <a:t>What skills do you need to read?</a:t>
            </a:r>
            <a:br>
              <a:rPr lang="en-US" dirty="0" smtClean="0">
                <a:latin typeface="Letter-join Plus 4" panose="02000505000000020003" pitchFamily="50" charset="0"/>
              </a:rPr>
            </a:br>
            <a:r>
              <a:rPr lang="en-US" dirty="0">
                <a:latin typeface="Letter-join Plus 4" panose="02000505000000020003" pitchFamily="50" charset="0"/>
              </a:rPr>
              <a:t/>
            </a:r>
            <a:br>
              <a:rPr lang="en-US" dirty="0">
                <a:latin typeface="Letter-join Plus 4" panose="02000505000000020003" pitchFamily="50" charset="0"/>
              </a:rPr>
            </a:br>
            <a:endParaRPr lang="en-GB" dirty="0">
              <a:latin typeface="Letter-join Plus 4" panose="02000505000000020003" pitchFamily="50" charset="0"/>
            </a:endParaRPr>
          </a:p>
        </p:txBody>
      </p:sp>
      <p:sp>
        <p:nvSpPr>
          <p:cNvPr id="3" name="Content Placeholder 2"/>
          <p:cNvSpPr>
            <a:spLocks noGrp="1"/>
          </p:cNvSpPr>
          <p:nvPr>
            <p:ph idx="1"/>
          </p:nvPr>
        </p:nvSpPr>
        <p:spPr>
          <a:xfrm>
            <a:off x="838200" y="1577253"/>
            <a:ext cx="10515600" cy="4852266"/>
          </a:xfrm>
        </p:spPr>
        <p:txBody>
          <a:bodyPr>
            <a:normAutofit/>
          </a:bodyPr>
          <a:lstStyle/>
          <a:p>
            <a:r>
              <a:rPr lang="en-US" sz="3600" dirty="0" smtClean="0">
                <a:latin typeface="Letter-join Plus 4" panose="02000505000000020003" pitchFamily="50" charset="0"/>
              </a:rPr>
              <a:t>Being able to focus on and manipulate sounds/phonemes – know which sound has changed if you say car and cat. Can hear rhymes.</a:t>
            </a:r>
          </a:p>
          <a:p>
            <a:r>
              <a:rPr lang="en-US" sz="3600" dirty="0" smtClean="0">
                <a:latin typeface="Letter-join Plus 4" panose="02000505000000020003" pitchFamily="50" charset="0"/>
              </a:rPr>
              <a:t>Phonics – the sounds letters make.</a:t>
            </a:r>
          </a:p>
          <a:p>
            <a:r>
              <a:rPr lang="en-US" sz="3600" dirty="0" smtClean="0">
                <a:latin typeface="Letter-join Plus 4" panose="02000505000000020003" pitchFamily="50" charset="0"/>
              </a:rPr>
              <a:t>Fluency – Automatic word recognition to free up headspace for comprehension.</a:t>
            </a:r>
          </a:p>
          <a:p>
            <a:r>
              <a:rPr lang="en-US" sz="3600" dirty="0" smtClean="0">
                <a:latin typeface="Letter-join Plus 4" panose="02000505000000020003" pitchFamily="50" charset="0"/>
              </a:rPr>
              <a:t>Vocabulary – Understanding meaning.</a:t>
            </a:r>
          </a:p>
          <a:p>
            <a:r>
              <a:rPr lang="en-US" sz="3600" dirty="0" smtClean="0">
                <a:latin typeface="Letter-join Plus 4" panose="02000505000000020003" pitchFamily="50" charset="0"/>
              </a:rPr>
              <a:t>Comprehension – Taking meaning from text.</a:t>
            </a:r>
          </a:p>
          <a:p>
            <a:endParaRPr lang="en-US" dirty="0" smtClean="0">
              <a:latin typeface="Letter-join Plus 4" panose="02000505000000020003" pitchFamily="50" charset="0"/>
            </a:endParaRPr>
          </a:p>
          <a:p>
            <a:endParaRPr lang="en-GB" dirty="0">
              <a:latin typeface="Letter-join Plus 4" panose="02000505000000020003" pitchFamily="50" charset="0"/>
            </a:endParaRPr>
          </a:p>
        </p:txBody>
      </p:sp>
    </p:spTree>
    <p:extLst>
      <p:ext uri="{BB962C8B-B14F-4D97-AF65-F5344CB8AC3E}">
        <p14:creationId xmlns:p14="http://schemas.microsoft.com/office/powerpoint/2010/main" val="2836608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Letter-join Plus 4" panose="02000505000000020003" pitchFamily="50" charset="0"/>
              </a:rPr>
              <a:t>Phonics</a:t>
            </a:r>
            <a:endParaRPr lang="en-GB" dirty="0">
              <a:latin typeface="Letter-join Plus 4" panose="02000505000000020003" pitchFamily="50" charset="0"/>
            </a:endParaRPr>
          </a:p>
        </p:txBody>
      </p:sp>
      <p:sp>
        <p:nvSpPr>
          <p:cNvPr id="3" name="Content Placeholder 2"/>
          <p:cNvSpPr>
            <a:spLocks noGrp="1"/>
          </p:cNvSpPr>
          <p:nvPr>
            <p:ph idx="1"/>
          </p:nvPr>
        </p:nvSpPr>
        <p:spPr>
          <a:xfrm>
            <a:off x="330200" y="1373043"/>
            <a:ext cx="11603182" cy="5203248"/>
          </a:xfrm>
        </p:spPr>
        <p:txBody>
          <a:bodyPr>
            <a:noAutofit/>
          </a:bodyPr>
          <a:lstStyle/>
          <a:p>
            <a:r>
              <a:rPr lang="en-US" dirty="0" smtClean="0">
                <a:latin typeface="Letter-join Plus 4" panose="02000505000000020003" pitchFamily="50" charset="0"/>
              </a:rPr>
              <a:t>At Barrington we use a scheme called ‘Song of Sounds’.</a:t>
            </a:r>
          </a:p>
          <a:p>
            <a:r>
              <a:rPr lang="en-US" dirty="0" smtClean="0">
                <a:latin typeface="Letter-join Plus 4" panose="02000505000000020003" pitchFamily="50" charset="0"/>
              </a:rPr>
              <a:t>We have a phonics lesson every day for 20 minutes.</a:t>
            </a:r>
          </a:p>
          <a:p>
            <a:r>
              <a:rPr lang="en-US" dirty="0" smtClean="0">
                <a:latin typeface="Letter-join Plus 4" panose="02000505000000020003" pitchFamily="50" charset="0"/>
              </a:rPr>
              <a:t>4 new phonemes are introduced each week. We look at the name and sound of the letter. Think of words which might start with that sound and we learn the song and action which goes with the letter. We also look at the formation and that is our handwriting for the week.</a:t>
            </a:r>
          </a:p>
          <a:p>
            <a:r>
              <a:rPr lang="en-US" dirty="0" smtClean="0">
                <a:latin typeface="Letter-join Plus 4" panose="02000505000000020003" pitchFamily="50" charset="0"/>
              </a:rPr>
              <a:t>Every day we recap all of the phonemes learned so far and we add the new one.</a:t>
            </a:r>
          </a:p>
          <a:p>
            <a:r>
              <a:rPr lang="en-US" dirty="0" smtClean="0">
                <a:latin typeface="Letter-join Plus 4" panose="02000505000000020003" pitchFamily="50" charset="0"/>
              </a:rPr>
              <a:t>We have games which might be played on screen, played outside or in the classroom. </a:t>
            </a:r>
          </a:p>
          <a:p>
            <a:r>
              <a:rPr lang="en-US" sz="1200" dirty="0" smtClean="0">
                <a:latin typeface="Letter-join Plus 4" panose="02000505000000020003" pitchFamily="50" charset="0"/>
              </a:rPr>
              <a:t>(play week 4 software, last slide on week 8 into digraph bar)</a:t>
            </a:r>
            <a:endParaRPr lang="en-GB" sz="1200" dirty="0">
              <a:latin typeface="Letter-join Plus 4" panose="02000505000000020003" pitchFamily="50" charset="0"/>
            </a:endParaRPr>
          </a:p>
        </p:txBody>
      </p:sp>
    </p:spTree>
    <p:extLst>
      <p:ext uri="{BB962C8B-B14F-4D97-AF65-F5344CB8AC3E}">
        <p14:creationId xmlns:p14="http://schemas.microsoft.com/office/powerpoint/2010/main" val="9229883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GB" dirty="0">
              <a:latin typeface="Letter-join Plus 4" panose="02000505000000020003" pitchFamily="50" charset="0"/>
            </a:endParaRPr>
          </a:p>
        </p:txBody>
      </p:sp>
      <p:sp>
        <p:nvSpPr>
          <p:cNvPr id="3" name="Content Placeholder 2"/>
          <p:cNvSpPr>
            <a:spLocks noGrp="1"/>
          </p:cNvSpPr>
          <p:nvPr>
            <p:ph idx="1"/>
          </p:nvPr>
        </p:nvSpPr>
        <p:spPr/>
        <p:txBody>
          <a:bodyPr>
            <a:normAutofit/>
          </a:bodyPr>
          <a:lstStyle/>
          <a:p>
            <a:r>
              <a:rPr lang="en-US" sz="4400" dirty="0" smtClean="0">
                <a:latin typeface="Letter-join Plus 4" panose="02000505000000020003" pitchFamily="50" charset="0"/>
              </a:rPr>
              <a:t>Sound buttons – individual sounds where there is only 1 letter </a:t>
            </a:r>
            <a:r>
              <a:rPr lang="en-US" sz="4400" dirty="0" err="1" smtClean="0">
                <a:latin typeface="Letter-join Plus 4" panose="02000505000000020003" pitchFamily="50" charset="0"/>
              </a:rPr>
              <a:t>eg</a:t>
            </a:r>
            <a:r>
              <a:rPr lang="en-US" sz="4400" dirty="0" smtClean="0">
                <a:latin typeface="Letter-join Plus 4" panose="02000505000000020003" pitchFamily="50" charset="0"/>
              </a:rPr>
              <a:t> a</a:t>
            </a:r>
          </a:p>
          <a:p>
            <a:endParaRPr lang="en-US" sz="4400" dirty="0" smtClean="0">
              <a:latin typeface="Letter-join Plus 4" panose="02000505000000020003" pitchFamily="50" charset="0"/>
            </a:endParaRPr>
          </a:p>
          <a:p>
            <a:r>
              <a:rPr lang="en-US" sz="4400" dirty="0" smtClean="0">
                <a:latin typeface="Letter-join Plus 4" panose="02000505000000020003" pitchFamily="50" charset="0"/>
              </a:rPr>
              <a:t>Sound bar – a bar indicates a digraph where there is 1 sound but 2 or 3 letters </a:t>
            </a:r>
            <a:r>
              <a:rPr lang="en-US" sz="4400" dirty="0" err="1" smtClean="0">
                <a:latin typeface="Letter-join Plus 4" panose="02000505000000020003" pitchFamily="50" charset="0"/>
              </a:rPr>
              <a:t>eg</a:t>
            </a:r>
            <a:r>
              <a:rPr lang="en-US" sz="4400" dirty="0" smtClean="0">
                <a:latin typeface="Letter-join Plus 4" panose="02000505000000020003" pitchFamily="50" charset="0"/>
              </a:rPr>
              <a:t> </a:t>
            </a:r>
            <a:r>
              <a:rPr lang="en-US" sz="4400" dirty="0" err="1" smtClean="0">
                <a:latin typeface="Letter-join Plus 4" panose="02000505000000020003" pitchFamily="50" charset="0"/>
              </a:rPr>
              <a:t>ai</a:t>
            </a:r>
            <a:endParaRPr lang="en-GB" sz="4400" dirty="0">
              <a:latin typeface="Letter-join Plus 4" panose="02000505000000020003" pitchFamily="50" charset="0"/>
            </a:endParaRPr>
          </a:p>
        </p:txBody>
      </p:sp>
      <p:sp>
        <p:nvSpPr>
          <p:cNvPr id="4" name="Oval 3"/>
          <p:cNvSpPr/>
          <p:nvPr/>
        </p:nvSpPr>
        <p:spPr>
          <a:xfrm>
            <a:off x="6825673" y="3020291"/>
            <a:ext cx="110837" cy="129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1782619" y="5687899"/>
            <a:ext cx="665017" cy="1125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92344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Letter-join Plus 4" panose="02000505000000020003" pitchFamily="50" charset="0"/>
              </a:rPr>
              <a:t>Tricky words</a:t>
            </a:r>
            <a:endParaRPr lang="en-GB" dirty="0">
              <a:latin typeface="Letter-join Plus 4" panose="02000505000000020003" pitchFamily="50" charset="0"/>
            </a:endParaRPr>
          </a:p>
        </p:txBody>
      </p:sp>
      <p:sp>
        <p:nvSpPr>
          <p:cNvPr id="3" name="Content Placeholder 2"/>
          <p:cNvSpPr>
            <a:spLocks noGrp="1"/>
          </p:cNvSpPr>
          <p:nvPr>
            <p:ph idx="1"/>
          </p:nvPr>
        </p:nvSpPr>
        <p:spPr/>
        <p:txBody>
          <a:bodyPr>
            <a:noAutofit/>
          </a:bodyPr>
          <a:lstStyle/>
          <a:p>
            <a:r>
              <a:rPr lang="en-US" sz="4400" dirty="0" smtClean="0">
                <a:latin typeface="Letter-join Plus 4" panose="02000505000000020003" pitchFamily="50" charset="0"/>
              </a:rPr>
              <a:t>These are the words which children cannot work out using their phonetic knowledge.</a:t>
            </a:r>
          </a:p>
          <a:p>
            <a:r>
              <a:rPr lang="en-US" sz="4400" dirty="0" smtClean="0">
                <a:latin typeface="Letter-join Plus 4" panose="02000505000000020003" pitchFamily="50" charset="0"/>
              </a:rPr>
              <a:t>We have 2 or 3 which we concentrate on every week. We practice reading and writing them everyday.</a:t>
            </a:r>
          </a:p>
        </p:txBody>
      </p:sp>
    </p:spTree>
    <p:extLst>
      <p:ext uri="{BB962C8B-B14F-4D97-AF65-F5344CB8AC3E}">
        <p14:creationId xmlns:p14="http://schemas.microsoft.com/office/powerpoint/2010/main" val="131259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9582" y="264680"/>
            <a:ext cx="10515600" cy="4351338"/>
          </a:xfrm>
        </p:spPr>
        <p:txBody>
          <a:bodyPr>
            <a:noAutofit/>
          </a:bodyPr>
          <a:lstStyle/>
          <a:p>
            <a:r>
              <a:rPr lang="en-US" sz="4400" dirty="0" smtClean="0">
                <a:latin typeface="Letter-join Plus 4" panose="02000505000000020003" pitchFamily="50" charset="0"/>
              </a:rPr>
              <a:t>Now that the children all have a bank of tricky words and phonemes which they know, they are all starting  to read. </a:t>
            </a:r>
          </a:p>
          <a:p>
            <a:r>
              <a:rPr lang="en-US" sz="4400" dirty="0" smtClean="0">
                <a:latin typeface="Letter-join Plus 4" panose="02000505000000020003" pitchFamily="50" charset="0"/>
              </a:rPr>
              <a:t>They also use pictures and context clues to help work out what the text says. </a:t>
            </a:r>
          </a:p>
          <a:p>
            <a:r>
              <a:rPr lang="en-US" sz="4400" dirty="0" smtClean="0">
                <a:latin typeface="Letter-join Plus 4" panose="02000505000000020003" pitchFamily="50" charset="0"/>
              </a:rPr>
              <a:t>Encourage them to point and follow the words with their finger.</a:t>
            </a:r>
          </a:p>
          <a:p>
            <a:r>
              <a:rPr lang="en-US" sz="4400" dirty="0" smtClean="0">
                <a:latin typeface="Letter-join Plus 4" panose="02000505000000020003" pitchFamily="50" charset="0"/>
              </a:rPr>
              <a:t>Ask them about what they have read and what they think about events, the setting and the characters.</a:t>
            </a:r>
            <a:endParaRPr lang="en-GB" sz="4400" dirty="0">
              <a:latin typeface="Letter-join Plus 4" panose="02000505000000020003" pitchFamily="50" charset="0"/>
            </a:endParaRPr>
          </a:p>
        </p:txBody>
      </p:sp>
    </p:spTree>
    <p:extLst>
      <p:ext uri="{BB962C8B-B14F-4D97-AF65-F5344CB8AC3E}">
        <p14:creationId xmlns:p14="http://schemas.microsoft.com/office/powerpoint/2010/main" val="2010101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163" y="2277052"/>
            <a:ext cx="10515600" cy="1325563"/>
          </a:xfrm>
        </p:spPr>
        <p:txBody>
          <a:bodyPr>
            <a:normAutofit/>
          </a:bodyPr>
          <a:lstStyle/>
          <a:p>
            <a:pPr algn="ctr"/>
            <a:r>
              <a:rPr lang="en-US" sz="7200" dirty="0" smtClean="0">
                <a:latin typeface="Letter-join Plus 4" panose="02000505000000020003" pitchFamily="50" charset="0"/>
              </a:rPr>
              <a:t>When to read!</a:t>
            </a:r>
            <a:endParaRPr lang="en-GB" sz="7200" dirty="0">
              <a:latin typeface="Letter-join Plus 4" panose="02000505000000020003" pitchFamily="50" charset="0"/>
            </a:endParaRPr>
          </a:p>
        </p:txBody>
      </p:sp>
      <p:sp>
        <p:nvSpPr>
          <p:cNvPr id="3" name="Content Placeholder 2"/>
          <p:cNvSpPr>
            <a:spLocks noGrp="1"/>
          </p:cNvSpPr>
          <p:nvPr>
            <p:ph idx="1"/>
          </p:nvPr>
        </p:nvSpPr>
        <p:spPr>
          <a:xfrm>
            <a:off x="838200" y="1825625"/>
            <a:ext cx="10515600" cy="2090593"/>
          </a:xfrm>
        </p:spPr>
        <p:txBody>
          <a:bodyPr/>
          <a:lstStyle/>
          <a:p>
            <a:pPr marL="0" indent="0">
              <a:buNone/>
            </a:pPr>
            <a:endParaRPr lang="en-US" dirty="0" smtClean="0">
              <a:latin typeface="Letter-join Plus 4" panose="02000505000000020003" pitchFamily="50" charset="0"/>
            </a:endParaRPr>
          </a:p>
          <a:p>
            <a:pPr marL="0" indent="0">
              <a:buNone/>
            </a:pPr>
            <a:endParaRPr lang="en-GB" dirty="0">
              <a:latin typeface="Letter-join Plus 4" panose="02000505000000020003" pitchFamily="50" charset="0"/>
            </a:endParaRPr>
          </a:p>
        </p:txBody>
      </p:sp>
    </p:spTree>
    <p:extLst>
      <p:ext uri="{BB962C8B-B14F-4D97-AF65-F5344CB8AC3E}">
        <p14:creationId xmlns:p14="http://schemas.microsoft.com/office/powerpoint/2010/main" val="25975684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6273" y="826945"/>
            <a:ext cx="10515600" cy="1325563"/>
          </a:xfrm>
        </p:spPr>
        <p:txBody>
          <a:bodyPr/>
          <a:lstStyle/>
          <a:p>
            <a:endParaRPr lang="en-GB" dirty="0"/>
          </a:p>
        </p:txBody>
      </p:sp>
      <p:sp>
        <p:nvSpPr>
          <p:cNvPr id="3" name="Content Placeholder 2"/>
          <p:cNvSpPr>
            <a:spLocks noGrp="1"/>
          </p:cNvSpPr>
          <p:nvPr>
            <p:ph idx="1"/>
          </p:nvPr>
        </p:nvSpPr>
        <p:spPr/>
        <p:txBody>
          <a:bodyPr/>
          <a:lstStyle/>
          <a:p>
            <a:endParaRPr lang="en-GB" dirty="0"/>
          </a:p>
        </p:txBody>
      </p:sp>
      <p:pic>
        <p:nvPicPr>
          <p:cNvPr id="2049" name="Picture 3" descr="barringtonscho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4200" y="2849420"/>
            <a:ext cx="3403600" cy="3403600"/>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2824538" y="2491510"/>
            <a:ext cx="610870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p:cNvSpPr>
            <a:spLocks noChangeArrowheads="1"/>
          </p:cNvSpPr>
          <p:nvPr/>
        </p:nvSpPr>
        <p:spPr bwMode="auto">
          <a:xfrm>
            <a:off x="1754909" y="99038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dirty="0" smtClean="0">
                <a:ln>
                  <a:noFill/>
                </a:ln>
                <a:solidFill>
                  <a:schemeClr val="tx1"/>
                </a:solidFill>
                <a:effectLst/>
                <a:latin typeface="Letter-join Plus 4" panose="02000505000000020003" pitchFamily="50" charset="0"/>
                <a:ea typeface="Calibri" panose="020F0502020204030204" pitchFamily="34" charset="0"/>
                <a:cs typeface="Times New Roman" panose="02020603050405020304" pitchFamily="18" charset="0"/>
              </a:rPr>
              <a:t>My phoneme and tricky word record book.</a:t>
            </a:r>
            <a:endParaRPr kumimoji="0" lang="en-GB"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4"/>
          <p:cNvSpPr>
            <a:spLocks noChangeArrowheads="1"/>
          </p:cNvSpPr>
          <p:nvPr/>
        </p:nvSpPr>
        <p:spPr bwMode="auto">
          <a:xfrm>
            <a:off x="628073" y="91902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
            </a:r>
            <a:br>
              <a:rPr kumimoji="0" lang="en-GB" altLang="en-US" sz="1800" b="0" i="0" u="none" strike="noStrike" cap="none" normalizeH="0" baseline="0" smtClean="0">
                <a:ln>
                  <a:noFill/>
                </a:ln>
                <a:solidFill>
                  <a:schemeClr val="tx1"/>
                </a:solidFill>
                <a:effectLst/>
                <a:latin typeface="Arial" panose="020B0604020202020204" pitchFamily="34" charset="0"/>
              </a:rPr>
            </a:br>
            <a:endParaRPr kumimoji="0" lang="en-GB"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p:txBody>
      </p:sp>
      <p:sp>
        <p:nvSpPr>
          <p:cNvPr id="7" name="Rectangle 5"/>
          <p:cNvSpPr>
            <a:spLocks noChangeArrowheads="1"/>
          </p:cNvSpPr>
          <p:nvPr/>
        </p:nvSpPr>
        <p:spPr bwMode="auto">
          <a:xfrm>
            <a:off x="628073" y="432262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416831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454</Words>
  <Application>Microsoft Office PowerPoint</Application>
  <PresentationFormat>Widescreen</PresentationFormat>
  <Paragraphs>38</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Letter-join Plus 4</vt:lpstr>
      <vt:lpstr>Times New Roman</vt:lpstr>
      <vt:lpstr>Office Theme</vt:lpstr>
      <vt:lpstr>How we teach your child.</vt:lpstr>
      <vt:lpstr>PowerPoint Presentation</vt:lpstr>
      <vt:lpstr>What skills do you need to read?  </vt:lpstr>
      <vt:lpstr>Phonics</vt:lpstr>
      <vt:lpstr>PowerPoint Presentation</vt:lpstr>
      <vt:lpstr>Tricky words</vt:lpstr>
      <vt:lpstr>PowerPoint Presentation</vt:lpstr>
      <vt:lpstr>When to read!</vt:lpstr>
      <vt:lpstr>PowerPoint Presentation</vt:lpstr>
      <vt:lpstr>   Writing</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we teach your child to read?</dc:title>
  <dc:creator>Clair Hayes</dc:creator>
  <cp:lastModifiedBy>Clair Hayes</cp:lastModifiedBy>
  <cp:revision>18</cp:revision>
  <dcterms:created xsi:type="dcterms:W3CDTF">2019-10-23T16:08:13Z</dcterms:created>
  <dcterms:modified xsi:type="dcterms:W3CDTF">2020-11-04T11:24:46Z</dcterms:modified>
</cp:coreProperties>
</file>