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88" r:id="rId3"/>
    <p:sldId id="302" r:id="rId4"/>
    <p:sldId id="294" r:id="rId5"/>
    <p:sldId id="257" r:id="rId6"/>
    <p:sldId id="295" r:id="rId7"/>
    <p:sldId id="297" r:id="rId8"/>
    <p:sldId id="299" r:id="rId9"/>
    <p:sldId id="300" r:id="rId10"/>
    <p:sldId id="262" r:id="rId11"/>
    <p:sldId id="264" r:id="rId12"/>
    <p:sldId id="298" r:id="rId13"/>
    <p:sldId id="265" r:id="rId14"/>
    <p:sldId id="268" r:id="rId15"/>
    <p:sldId id="270" r:id="rId16"/>
    <p:sldId id="271" r:id="rId17"/>
    <p:sldId id="277" r:id="rId18"/>
    <p:sldId id="275" r:id="rId19"/>
    <p:sldId id="263" r:id="rId20"/>
    <p:sldId id="289" r:id="rId21"/>
    <p:sldId id="285" r:id="rId22"/>
    <p:sldId id="301"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21C"/>
    <a:srgbClr val="333333"/>
    <a:srgbClr val="4D4D4D"/>
    <a:srgbClr val="5F5F5F"/>
    <a:srgbClr val="808080"/>
    <a:srgbClr val="149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66667" autoAdjust="0"/>
  </p:normalViewPr>
  <p:slideViewPr>
    <p:cSldViewPr>
      <p:cViewPr varScale="1">
        <p:scale>
          <a:sx n="48" d="100"/>
          <a:sy n="48" d="100"/>
        </p:scale>
        <p:origin x="201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88"/>
    </p:cViewPr>
  </p:sorterViewPr>
  <p:notesViewPr>
    <p:cSldViewPr>
      <p:cViewPr varScale="1">
        <p:scale>
          <a:sx n="53" d="100"/>
          <a:sy n="53" d="100"/>
        </p:scale>
        <p:origin x="-18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lt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B78D8026-5D98-44DE-948B-F2CE24A983C5}" type="datetimeFigureOut">
              <a:rPr lang="en-US" altLang="en-US"/>
              <a:pPr>
                <a:defRPr/>
              </a:pPr>
              <a:t>2/7/2023</a:t>
            </a:fld>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lt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C75592B-4AA4-4B96-BD35-A0064AD84BCA}" type="slidenum">
              <a:rPr lang="en-US" altLang="en-US"/>
              <a:pPr>
                <a:defRPr/>
              </a:pPr>
              <a:t>‹#›</a:t>
            </a:fld>
            <a:endParaRPr lang="en-US" altLang="en-US"/>
          </a:p>
        </p:txBody>
      </p:sp>
    </p:spTree>
    <p:extLst>
      <p:ext uri="{BB962C8B-B14F-4D97-AF65-F5344CB8AC3E}">
        <p14:creationId xmlns:p14="http://schemas.microsoft.com/office/powerpoint/2010/main" val="296089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r>
              <a:rPr lang="en-GB" altLang="en-US"/>
              <a:t>…because one of the most important things about our Centre is that it will feel like the home that it once was.  This comes from the nature of the property (no soulless institution this!) and from the staff – who are lovely!</a:t>
            </a:r>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DBBAE2-10D2-4879-98C2-4CA434F5949C}" type="slidenum">
              <a:rPr lang="en-US" altLang="en-US" smtClean="0"/>
              <a:pPr/>
              <a:t>1</a:t>
            </a:fld>
            <a:endParaRPr lang="en-US" altLang="en-US"/>
          </a:p>
        </p:txBody>
      </p:sp>
    </p:spTree>
    <p:extLst>
      <p:ext uri="{BB962C8B-B14F-4D97-AF65-F5344CB8AC3E}">
        <p14:creationId xmlns:p14="http://schemas.microsoft.com/office/powerpoint/2010/main" val="427287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GB" altLang="en-US" dirty="0"/>
              <a:t>The lounge is the main indoor base for schools, a comfortable base with room for the whole group to relax (contains TV, DVD)</a:t>
            </a:r>
          </a:p>
          <a:p>
            <a:r>
              <a:rPr lang="en-GB" altLang="en-US" dirty="0"/>
              <a:t>A number of other downstairs spaces.</a:t>
            </a:r>
          </a:p>
          <a:p>
            <a:r>
              <a:rPr lang="en-GB" altLang="en-US" dirty="0"/>
              <a:t>Additional room available as downstairs bedroom with accessible facilities if required.</a:t>
            </a:r>
          </a:p>
          <a:p>
            <a:endParaRPr lang="en-GB" altLang="en-US" dirty="0"/>
          </a:p>
        </p:txBody>
      </p:sp>
      <p:sp>
        <p:nvSpPr>
          <p:cNvPr id="225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896D48-C7C0-4E78-A530-92B204B4A0C2}" type="slidenum">
              <a:rPr lang="en-US" altLang="en-US" smtClean="0"/>
              <a:pPr/>
              <a:t>10</a:t>
            </a:fld>
            <a:endParaRPr lang="en-US" altLang="en-US"/>
          </a:p>
        </p:txBody>
      </p:sp>
    </p:spTree>
    <p:extLst>
      <p:ext uri="{BB962C8B-B14F-4D97-AF65-F5344CB8AC3E}">
        <p14:creationId xmlns:p14="http://schemas.microsoft.com/office/powerpoint/2010/main" val="420837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marL="171450" indent="-171450" eaLnBrk="1" hangingPunct="1">
              <a:buFont typeface="Arial" panose="020B0604020202020204" pitchFamily="34" charset="0"/>
              <a:buChar char="•"/>
              <a:defRPr/>
            </a:pPr>
            <a:r>
              <a:rPr lang="en-US" altLang="en-US" dirty="0"/>
              <a:t>Children’s rooms are nearby to adults rooms.</a:t>
            </a:r>
          </a:p>
          <a:p>
            <a:pPr marL="171450" indent="-171450">
              <a:buFont typeface="Arial" panose="020B0604020202020204" pitchFamily="34" charset="0"/>
              <a:buChar char="•"/>
              <a:defRPr/>
            </a:pPr>
            <a:r>
              <a:rPr lang="en-GB" dirty="0"/>
              <a:t>7 children’s bedrooms (containing 4 – 14 beds),</a:t>
            </a:r>
          </a:p>
          <a:p>
            <a:pPr marL="171450" indent="-171450">
              <a:buFont typeface="Arial" panose="020B0604020202020204" pitchFamily="34" charset="0"/>
              <a:buChar char="•"/>
              <a:defRPr/>
            </a:pPr>
            <a:r>
              <a:rPr lang="en-GB" dirty="0"/>
              <a:t>Each room has a sink, and either </a:t>
            </a:r>
            <a:r>
              <a:rPr lang="en-GB" dirty="0" err="1"/>
              <a:t>en</a:t>
            </a:r>
            <a:r>
              <a:rPr lang="en-GB" dirty="0"/>
              <a:t>-suite shower and toilet facilities or very nearby</a:t>
            </a:r>
          </a:p>
          <a:p>
            <a:pPr marL="171450" indent="-171450">
              <a:buFont typeface="Arial" panose="020B0604020202020204" pitchFamily="34" charset="0"/>
              <a:buChar char="•"/>
              <a:defRPr/>
            </a:pPr>
            <a:r>
              <a:rPr lang="en-GB" dirty="0"/>
              <a:t>Rooms have mainly bunk beds – all bedding is provided (not feather).</a:t>
            </a:r>
          </a:p>
          <a:p>
            <a:pPr marL="171450" indent="-171450">
              <a:buFont typeface="Arial" panose="020B0604020202020204" pitchFamily="34" charset="0"/>
              <a:buChar char="•"/>
              <a:defRPr/>
            </a:pPr>
            <a:r>
              <a:rPr lang="en-GB" dirty="0"/>
              <a:t>Children need to bring own towels &amp; wash kit</a:t>
            </a:r>
          </a:p>
          <a:p>
            <a:pPr marL="171450" indent="-171450">
              <a:buFont typeface="Arial" panose="020B0604020202020204" pitchFamily="34" charset="0"/>
              <a:buChar char="•"/>
              <a:defRPr/>
            </a:pPr>
            <a:r>
              <a:rPr lang="en-GB" dirty="0"/>
              <a:t>School staff allocate children to each room.</a:t>
            </a:r>
          </a:p>
          <a:p>
            <a:pPr marL="171450" indent="-171450">
              <a:buFont typeface="Arial" panose="020B0604020202020204" pitchFamily="34" charset="0"/>
              <a:buChar char="•"/>
              <a:defRPr/>
            </a:pPr>
            <a:r>
              <a:rPr lang="en-GB" dirty="0"/>
              <a:t> </a:t>
            </a:r>
          </a:p>
          <a:p>
            <a:pPr eaLnBrk="1" hangingPunct="1">
              <a:defRPr/>
            </a:pPr>
            <a:endParaRPr lang="en-US" altLang="en-US" dirty="0"/>
          </a:p>
        </p:txBody>
      </p:sp>
    </p:spTree>
    <p:extLst>
      <p:ext uri="{BB962C8B-B14F-4D97-AF65-F5344CB8AC3E}">
        <p14:creationId xmlns:p14="http://schemas.microsoft.com/office/powerpoint/2010/main" val="5120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Whatever the time of year, the gardens are a great asset - Three acres of landscaped gardens</a:t>
            </a:r>
          </a:p>
          <a:p>
            <a:pPr marL="171450" indent="-171450">
              <a:buFont typeface="Arial" panose="020B0604020202020204" pitchFamily="34" charset="0"/>
              <a:buChar char="•"/>
              <a:defRPr/>
            </a:pPr>
            <a:r>
              <a:rPr lang="en-GB" dirty="0"/>
              <a:t>Offer relaxed, informal setting – lots of sculptures and fun things to discover, and a wildlife haven (deer, birds, hedgehogs)</a:t>
            </a:r>
          </a:p>
          <a:p>
            <a:pPr marL="171450" indent="-171450">
              <a:buFont typeface="Arial" panose="020B0604020202020204" pitchFamily="34" charset="0"/>
              <a:buChar char="•"/>
              <a:defRPr/>
            </a:pPr>
            <a:r>
              <a:rPr lang="en-GB" dirty="0"/>
              <a:t>Secure and safe walled grounds.</a:t>
            </a:r>
          </a:p>
          <a:p>
            <a:pPr marL="171450" indent="-171450">
              <a:buFont typeface="Arial" panose="020B0604020202020204" pitchFamily="34" charset="0"/>
              <a:buChar char="•"/>
              <a:defRPr/>
            </a:pPr>
            <a:r>
              <a:rPr lang="en-GB" dirty="0"/>
              <a:t>Children will play &amp; explore during their free time.</a:t>
            </a:r>
          </a:p>
          <a:p>
            <a:pPr>
              <a:defRPr/>
            </a:pPr>
            <a:endParaRPr lang="en-GB" dirty="0"/>
          </a:p>
        </p:txBody>
      </p:sp>
      <p:sp>
        <p:nvSpPr>
          <p:cNvPr id="266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1D3D53-AE4B-42AB-91D3-7CF703BD8C69}" type="slidenum">
              <a:rPr lang="en-US" altLang="en-US" smtClean="0"/>
              <a:pPr/>
              <a:t>12</a:t>
            </a:fld>
            <a:endParaRPr lang="en-US" altLang="en-US"/>
          </a:p>
        </p:txBody>
      </p:sp>
    </p:spTree>
    <p:extLst>
      <p:ext uri="{BB962C8B-B14F-4D97-AF65-F5344CB8AC3E}">
        <p14:creationId xmlns:p14="http://schemas.microsoft.com/office/powerpoint/2010/main" val="374937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171450" indent="-171450">
              <a:buFontTx/>
              <a:buChar char="•"/>
            </a:pPr>
            <a:r>
              <a:rPr lang="en-GB" altLang="en-US"/>
              <a:t>Breakfast, dinner &amp; tea all served in dining room </a:t>
            </a:r>
          </a:p>
          <a:p>
            <a:pPr marL="171450" indent="-171450">
              <a:buFontTx/>
              <a:buChar char="•"/>
            </a:pPr>
            <a:r>
              <a:rPr lang="en-GB" altLang="en-US"/>
              <a:t>Sit in small “family” table groups</a:t>
            </a:r>
          </a:p>
          <a:p>
            <a:pPr marL="171450" indent="-171450">
              <a:buFontTx/>
              <a:buChar char="•"/>
            </a:pPr>
            <a:r>
              <a:rPr lang="en-GB" altLang="en-US"/>
              <a:t>Children fully involved in serving each other, clearing away &amp; setting up for the next meal</a:t>
            </a:r>
          </a:p>
          <a:p>
            <a:pPr marL="171450" indent="-171450">
              <a:buFontTx/>
              <a:buChar char="•"/>
            </a:pPr>
            <a:r>
              <a:rPr lang="en-GB" altLang="en-US"/>
              <a:t>Burwell House has good reputation for delicious, healthy food. </a:t>
            </a:r>
          </a:p>
          <a:p>
            <a:pPr marL="171450" indent="-171450">
              <a:buFontTx/>
              <a:buChar char="•"/>
            </a:pPr>
            <a:r>
              <a:rPr lang="en-GB" altLang="en-US"/>
              <a:t>Refreshments served mid-morning (with biscuit) / afternoon (with fruit) </a:t>
            </a:r>
          </a:p>
          <a:p>
            <a:pPr marL="171450" indent="-171450">
              <a:buFontTx/>
              <a:buChar char="•"/>
            </a:pPr>
            <a:r>
              <a:rPr lang="en-GB" altLang="en-US"/>
              <a:t>Special diets catered for.  </a:t>
            </a:r>
          </a:p>
          <a:p>
            <a:pPr marL="171450" indent="-171450">
              <a:buFontTx/>
              <a:buChar char="•"/>
            </a:pPr>
            <a:r>
              <a:rPr lang="en-GB" altLang="en-US"/>
              <a:t>We encourage all children to give things a try – and very regularly find that in the supportive environment amongst their friends, that children will give things a go.  But we’ll always have an alternative if they absolutely refuse – we aren’t going to let any child go hungry!</a:t>
            </a:r>
          </a:p>
          <a:p>
            <a:pPr marL="171450" indent="-171450">
              <a:buFontTx/>
              <a:buChar char="•"/>
            </a:pPr>
            <a:r>
              <a:rPr lang="en-GB" altLang="en-US"/>
              <a:t>Cooks enjoy making birthdays special - Home-made birthday cakes provided if needed.</a:t>
            </a:r>
          </a:p>
          <a:p>
            <a:pPr marL="171450" indent="-171450">
              <a:buFontTx/>
              <a:buChar char="•"/>
            </a:pPr>
            <a:endParaRPr lang="en-GB" altLang="en-US"/>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F6ABD5-03CB-40FF-9BDF-1F3878323CD8}" type="slidenum">
              <a:rPr lang="en-US" altLang="en-US" smtClean="0"/>
              <a:pPr/>
              <a:t>13</a:t>
            </a:fld>
            <a:endParaRPr lang="en-US" altLang="en-US"/>
          </a:p>
        </p:txBody>
      </p:sp>
    </p:spTree>
    <p:extLst>
      <p:ext uri="{BB962C8B-B14F-4D97-AF65-F5344CB8AC3E}">
        <p14:creationId xmlns:p14="http://schemas.microsoft.com/office/powerpoint/2010/main" val="136949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GB" altLang="en-US"/>
              <a:t>Wide variety of options</a:t>
            </a:r>
          </a:p>
          <a:p>
            <a:r>
              <a:rPr lang="en-GB" altLang="en-US"/>
              <a:t>Activity programme individually planned with school staff</a:t>
            </a:r>
          </a:p>
          <a:p>
            <a:r>
              <a:rPr lang="en-GB" altLang="en-US"/>
              <a:t>Adapted to individual requirements of school</a:t>
            </a:r>
          </a:p>
          <a:p>
            <a:r>
              <a:rPr lang="en-GB" altLang="en-US"/>
              <a:t> Activities linked to National Curriculum</a:t>
            </a:r>
          </a:p>
          <a:p>
            <a:r>
              <a:rPr lang="en-GB" altLang="en-US"/>
              <a:t>Aim to enhance / extend classroom learning</a:t>
            </a:r>
          </a:p>
          <a:p>
            <a:r>
              <a:rPr lang="en-GB" altLang="en-US"/>
              <a:t>Sample timetable sets out the way a day is normally planned out.</a:t>
            </a:r>
          </a:p>
          <a:p>
            <a:endParaRPr lang="en-GB" altLang="en-US"/>
          </a:p>
        </p:txBody>
      </p:sp>
      <p:sp>
        <p:nvSpPr>
          <p:cNvPr id="307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D7EE63-7709-46BC-920F-9B8D76190F4A}" type="slidenum">
              <a:rPr lang="en-US" altLang="en-US" smtClean="0"/>
              <a:pPr/>
              <a:t>14</a:t>
            </a:fld>
            <a:endParaRPr lang="en-US" altLang="en-US"/>
          </a:p>
        </p:txBody>
      </p:sp>
    </p:spTree>
    <p:extLst>
      <p:ext uri="{BB962C8B-B14F-4D97-AF65-F5344CB8AC3E}">
        <p14:creationId xmlns:p14="http://schemas.microsoft.com/office/powerpoint/2010/main" val="183505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GB" altLang="en-US"/>
              <a:t>Unique feature = fully-equipped TV studio 	</a:t>
            </a:r>
          </a:p>
          <a:p>
            <a:r>
              <a:rPr lang="en-GB" altLang="en-US"/>
              <a:t>Children plan &amp; produce a studio-style show.  All children will perform, and be part of a technical ‘behind the scenes’ team – Director, Camera Operator etc.</a:t>
            </a:r>
          </a:p>
          <a:p>
            <a:r>
              <a:rPr lang="en-GB" altLang="en-US"/>
              <a:t>Fantastic teambuilding, as well as wonderful literacy – speaking, listening and writing and IT.</a:t>
            </a:r>
          </a:p>
          <a:p>
            <a:r>
              <a:rPr lang="en-GB" altLang="en-US"/>
              <a:t>  </a:t>
            </a:r>
          </a:p>
          <a:p>
            <a:r>
              <a:rPr lang="en-GB" altLang="en-US"/>
              <a:t>Achieve great sense of satisfaction – final performances are recorded onto USB stick to be taken back to school.</a:t>
            </a:r>
          </a:p>
          <a:p>
            <a:endParaRPr lang="en-GB" altLang="en-US"/>
          </a:p>
        </p:txBody>
      </p:sp>
      <p:sp>
        <p:nvSpPr>
          <p:cNvPr id="327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220BFF-C106-441C-B593-7D20D4E3F9CA}" type="slidenum">
              <a:rPr lang="en-US" altLang="en-US" smtClean="0"/>
              <a:pPr/>
              <a:t>15</a:t>
            </a:fld>
            <a:endParaRPr lang="en-US" altLang="en-US"/>
          </a:p>
        </p:txBody>
      </p:sp>
    </p:spTree>
    <p:extLst>
      <p:ext uri="{BB962C8B-B14F-4D97-AF65-F5344CB8AC3E}">
        <p14:creationId xmlns:p14="http://schemas.microsoft.com/office/powerpoint/2010/main" val="133395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Activities include many which might not be possible at school - batik, clay, enamelling, hammer and nail art, great environment for natural art.</a:t>
            </a:r>
          </a:p>
          <a:p>
            <a:pPr marL="171450" indent="-171450">
              <a:buFont typeface="Arial" panose="020B0604020202020204" pitchFamily="34" charset="0"/>
              <a:buChar char="•"/>
              <a:defRPr/>
            </a:pPr>
            <a:r>
              <a:rPr lang="en-GB" dirty="0"/>
              <a:t>Children exercise their artist talents &amp; produce treasured souvenir </a:t>
            </a:r>
          </a:p>
          <a:p>
            <a:pPr>
              <a:defRPr/>
            </a:pPr>
            <a:endParaRPr lang="en-GB" dirty="0"/>
          </a:p>
        </p:txBody>
      </p:sp>
      <p:sp>
        <p:nvSpPr>
          <p:cNvPr id="348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58229A-ACBB-4E97-83A3-C0FD02D1669B}" type="slidenum">
              <a:rPr lang="en-US" altLang="en-US" smtClean="0"/>
              <a:pPr/>
              <a:t>16</a:t>
            </a:fld>
            <a:endParaRPr lang="en-US" altLang="en-US"/>
          </a:p>
        </p:txBody>
      </p:sp>
    </p:spTree>
    <p:extLst>
      <p:ext uri="{BB962C8B-B14F-4D97-AF65-F5344CB8AC3E}">
        <p14:creationId xmlns:p14="http://schemas.microsoft.com/office/powerpoint/2010/main" val="419856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An excellent garden for learning about and developing </a:t>
            </a:r>
            <a:r>
              <a:rPr lang="en-GB" dirty="0" err="1"/>
              <a:t>mapwork</a:t>
            </a:r>
            <a:r>
              <a:rPr lang="en-GB" dirty="0"/>
              <a:t> skills (far superior to very familiar school grounds)</a:t>
            </a:r>
          </a:p>
          <a:p>
            <a:pPr marL="171450" indent="-171450">
              <a:buFont typeface="Arial" panose="020B0604020202020204" pitchFamily="34" charset="0"/>
              <a:buChar char="•"/>
              <a:defRPr/>
            </a:pPr>
            <a:r>
              <a:rPr lang="en-GB" dirty="0"/>
              <a:t>Variety of trails around the garden, designed to practice different map skills.</a:t>
            </a:r>
          </a:p>
          <a:p>
            <a:pPr marL="171450" indent="-171450">
              <a:buFont typeface="Arial" panose="020B0604020202020204" pitchFamily="34" charset="0"/>
              <a:buChar char="•"/>
              <a:defRPr/>
            </a:pPr>
            <a:r>
              <a:rPr lang="en-GB" dirty="0"/>
              <a:t>Additional </a:t>
            </a:r>
            <a:r>
              <a:rPr lang="en-GB" dirty="0" err="1"/>
              <a:t>mapwork</a:t>
            </a:r>
            <a:r>
              <a:rPr lang="en-GB" dirty="0"/>
              <a:t> opportunities in and around Burwell and the local area.</a:t>
            </a:r>
          </a:p>
          <a:p>
            <a:pPr>
              <a:defRPr/>
            </a:pPr>
            <a:endParaRPr lang="en-GB" dirty="0"/>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AEE1EC-72D1-4068-998E-61A734A5F361}" type="slidenum">
              <a:rPr lang="en-US" altLang="en-US" smtClean="0"/>
              <a:pPr/>
              <a:t>17</a:t>
            </a:fld>
            <a:endParaRPr lang="en-US" altLang="en-US"/>
          </a:p>
        </p:txBody>
      </p:sp>
    </p:spTree>
    <p:extLst>
      <p:ext uri="{BB962C8B-B14F-4D97-AF65-F5344CB8AC3E}">
        <p14:creationId xmlns:p14="http://schemas.microsoft.com/office/powerpoint/2010/main" val="56195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GB" altLang="en-US"/>
              <a:t>Explore the environment (bushcraft, sensory games, den building,)and explore your own abilities (through teambuilding, sensory games etc)</a:t>
            </a:r>
          </a:p>
          <a:p>
            <a:endParaRPr lang="en-GB" altLang="en-US"/>
          </a:p>
          <a:p>
            <a:r>
              <a:rPr lang="en-GB" altLang="en-US"/>
              <a:t>Team building is at the heart of every course through all of the activities at the Centre, </a:t>
            </a:r>
          </a:p>
          <a:p>
            <a:endParaRPr lang="en-GB" altLang="en-US"/>
          </a:p>
        </p:txBody>
      </p:sp>
      <p:sp>
        <p:nvSpPr>
          <p:cNvPr id="389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7C4E8A-F83F-46EC-B321-F59D2E47DF65}" type="slidenum">
              <a:rPr lang="en-US" altLang="en-US" smtClean="0"/>
              <a:pPr/>
              <a:t>18</a:t>
            </a:fld>
            <a:endParaRPr lang="en-US" altLang="en-US"/>
          </a:p>
        </p:txBody>
      </p:sp>
    </p:spTree>
    <p:extLst>
      <p:ext uri="{BB962C8B-B14F-4D97-AF65-F5344CB8AC3E}">
        <p14:creationId xmlns:p14="http://schemas.microsoft.com/office/powerpoint/2010/main" val="78012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171450" indent="-171450">
              <a:buFont typeface="Arial" panose="020B0604020202020204" pitchFamily="34" charset="0"/>
              <a:buChar char="•"/>
              <a:defRPr/>
            </a:pPr>
            <a:r>
              <a:rPr lang="en-GB" dirty="0"/>
              <a:t>Run by school staff</a:t>
            </a:r>
          </a:p>
          <a:p>
            <a:pPr marL="171450" indent="-171450">
              <a:buFont typeface="Arial" panose="020B0604020202020204" pitchFamily="34" charset="0"/>
              <a:buChar char="•"/>
              <a:defRPr/>
            </a:pPr>
            <a:r>
              <a:rPr lang="en-GB" dirty="0"/>
              <a:t>Souvenir shop</a:t>
            </a:r>
          </a:p>
          <a:p>
            <a:pPr marL="171450" indent="-171450">
              <a:buFont typeface="Arial" panose="020B0604020202020204" pitchFamily="34" charset="0"/>
              <a:buChar char="•"/>
              <a:defRPr/>
            </a:pPr>
            <a:r>
              <a:rPr lang="en-GB" dirty="0"/>
              <a:t>Diaries, free time, bat detectors, play piano, games, campfire, stargazing.  </a:t>
            </a:r>
          </a:p>
          <a:p>
            <a:pPr eaLnBrk="1" hangingPunct="1">
              <a:defRPr/>
            </a:pPr>
            <a:endParaRPr lang="en-US" altLang="en-US" dirty="0"/>
          </a:p>
        </p:txBody>
      </p:sp>
    </p:spTree>
    <p:extLst>
      <p:ext uri="{BB962C8B-B14F-4D97-AF65-F5344CB8AC3E}">
        <p14:creationId xmlns:p14="http://schemas.microsoft.com/office/powerpoint/2010/main" val="335061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GB" altLang="en-US"/>
              <a:t>Ofsted place real (and increasing ) value on well planned residential and off-site learning visits.</a:t>
            </a:r>
          </a:p>
          <a:p>
            <a:r>
              <a:rPr lang="en-GB" altLang="en-US"/>
              <a:t>There are very clear (and proven) links between LOTC and motivation, engagement, self esteem, confidence, results.  It is worth it.</a:t>
            </a:r>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3A1B5C-4503-4BDF-AEA9-15BBD0193EB0}" type="slidenum">
              <a:rPr lang="en-US" altLang="en-US" smtClean="0"/>
              <a:pPr/>
              <a:t>2</a:t>
            </a:fld>
            <a:endParaRPr lang="en-US" altLang="en-US"/>
          </a:p>
        </p:txBody>
      </p:sp>
    </p:spTree>
    <p:extLst>
      <p:ext uri="{BB962C8B-B14F-4D97-AF65-F5344CB8AC3E}">
        <p14:creationId xmlns:p14="http://schemas.microsoft.com/office/powerpoint/2010/main" val="319594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Qualified and experienced teachers – all who are excellent.</a:t>
            </a:r>
          </a:p>
          <a:p>
            <a:pPr marL="171450" indent="-171450">
              <a:buFont typeface="Arial" panose="020B0604020202020204" pitchFamily="34" charset="0"/>
              <a:buChar char="•"/>
              <a:defRPr/>
            </a:pPr>
            <a:r>
              <a:rPr lang="en-GB" dirty="0"/>
              <a:t>1 will coordinate and lead most of the teaching input</a:t>
            </a:r>
          </a:p>
          <a:p>
            <a:pPr marL="171450" indent="-171450">
              <a:buFont typeface="Arial" panose="020B0604020202020204" pitchFamily="34" charset="0"/>
              <a:buChar char="•"/>
              <a:defRPr/>
            </a:pPr>
            <a:r>
              <a:rPr lang="en-GB" dirty="0"/>
              <a:t>Get to know and interact with the children on an individual basis </a:t>
            </a:r>
          </a:p>
          <a:p>
            <a:pPr>
              <a:defRPr/>
            </a:pPr>
            <a:endParaRPr lang="en-GB" dirty="0"/>
          </a:p>
        </p:txBody>
      </p:sp>
      <p:sp>
        <p:nvSpPr>
          <p:cNvPr id="491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ECBC81-9592-4318-A94D-F1F8A4B624DB}" type="slidenum">
              <a:rPr lang="en-US" altLang="en-US" smtClean="0"/>
              <a:pPr/>
              <a:t>20</a:t>
            </a:fld>
            <a:endParaRPr lang="en-US" altLang="en-US"/>
          </a:p>
        </p:txBody>
      </p:sp>
    </p:spTree>
    <p:extLst>
      <p:ext uri="{BB962C8B-B14F-4D97-AF65-F5344CB8AC3E}">
        <p14:creationId xmlns:p14="http://schemas.microsoft.com/office/powerpoint/2010/main" val="3981361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GB" altLang="en-US"/>
              <a:t>Quotes and questions</a:t>
            </a:r>
          </a:p>
        </p:txBody>
      </p:sp>
      <p:sp>
        <p:nvSpPr>
          <p:cNvPr id="5120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61EFBB-51E9-48F2-B2BD-E5615C9FC411}" type="slidenum">
              <a:rPr lang="en-US" altLang="en-US" smtClean="0"/>
              <a:pPr/>
              <a:t>21</a:t>
            </a:fld>
            <a:endParaRPr lang="en-US" altLang="en-US"/>
          </a:p>
        </p:txBody>
      </p:sp>
    </p:spTree>
    <p:extLst>
      <p:ext uri="{BB962C8B-B14F-4D97-AF65-F5344CB8AC3E}">
        <p14:creationId xmlns:p14="http://schemas.microsoft.com/office/powerpoint/2010/main" val="93737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p:txBody>
          <a:bodyPr/>
          <a:lstStyle/>
          <a:p>
            <a:pPr>
              <a:defRPr/>
            </a:pPr>
            <a:r>
              <a:rPr lang="en-GB" altLang="en-US" dirty="0"/>
              <a:t>Overwhelming evidence that Residentials increase: </a:t>
            </a:r>
          </a:p>
          <a:p>
            <a:pPr marL="171450" indent="-171450">
              <a:buFont typeface="Arial" panose="020B0604020202020204" pitchFamily="34" charset="0"/>
              <a:buChar char="•"/>
              <a:defRPr/>
            </a:pPr>
            <a:r>
              <a:rPr lang="en-GB" altLang="en-US" dirty="0"/>
              <a:t>Attainment (results)</a:t>
            </a:r>
          </a:p>
          <a:p>
            <a:pPr marL="171450" indent="-171450">
              <a:buFont typeface="Arial" panose="020B0604020202020204" pitchFamily="34" charset="0"/>
              <a:buChar char="•"/>
              <a:defRPr/>
            </a:pPr>
            <a:r>
              <a:rPr lang="en-GB" altLang="en-US" dirty="0"/>
              <a:t>Engagement with learning, </a:t>
            </a:r>
          </a:p>
          <a:p>
            <a:pPr marL="171450" indent="-171450">
              <a:buFont typeface="Arial" panose="020B0604020202020204" pitchFamily="34" charset="0"/>
              <a:buChar char="•"/>
              <a:defRPr/>
            </a:pPr>
            <a:r>
              <a:rPr lang="en-GB" altLang="en-US" dirty="0"/>
              <a:t>Relationship (with other pupils and with staff), </a:t>
            </a:r>
          </a:p>
          <a:p>
            <a:pPr marL="171450" indent="-171450">
              <a:buFont typeface="Arial" panose="020B0604020202020204" pitchFamily="34" charset="0"/>
              <a:buChar char="•"/>
              <a:defRPr/>
            </a:pPr>
            <a:r>
              <a:rPr lang="en-GB" altLang="en-US" dirty="0"/>
              <a:t>Resilience and self confidence</a:t>
            </a:r>
          </a:p>
          <a:p>
            <a:pPr>
              <a:defRPr/>
            </a:pPr>
            <a:endParaRPr lang="en-GB" altLang="en-US" dirty="0"/>
          </a:p>
          <a:p>
            <a:pPr>
              <a:defRPr/>
            </a:pPr>
            <a:r>
              <a:rPr lang="en-GB" altLang="en-US" dirty="0"/>
              <a:t>Throughout whole trip, children encouraged to be responsible, respectful and given chance to work in teams</a:t>
            </a:r>
          </a:p>
          <a:p>
            <a:pPr>
              <a:defRPr/>
            </a:pPr>
            <a:endParaRPr lang="en-GB" altLang="en-US" dirty="0"/>
          </a:p>
          <a:p>
            <a:pPr>
              <a:defRPr/>
            </a:pPr>
            <a:endParaRPr lang="en-GB" altLang="en-US" dirty="0"/>
          </a:p>
        </p:txBody>
      </p:sp>
      <p:sp>
        <p:nvSpPr>
          <p:cNvPr id="81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927176-905F-4736-93B2-E819F4753711}" type="slidenum">
              <a:rPr lang="en-US" altLang="en-US" smtClean="0"/>
              <a:pPr/>
              <a:t>3</a:t>
            </a:fld>
            <a:endParaRPr lang="en-US" altLang="en-US"/>
          </a:p>
        </p:txBody>
      </p:sp>
    </p:spTree>
    <p:extLst>
      <p:ext uri="{BB962C8B-B14F-4D97-AF65-F5344CB8AC3E}">
        <p14:creationId xmlns:p14="http://schemas.microsoft.com/office/powerpoint/2010/main" val="55093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GB" altLang="en-US"/>
              <a:t>Rural and tranquil, yet accessible.  Village location approx.  10 minutes from A14, 10 miles from Cambridge.</a:t>
            </a:r>
          </a:p>
        </p:txBody>
      </p:sp>
      <p:sp>
        <p:nvSpPr>
          <p:cNvPr id="102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A50216-6A3D-4546-ABF4-88B435D763DA}" type="slidenum">
              <a:rPr lang="en-US" altLang="en-US" smtClean="0"/>
              <a:pPr/>
              <a:t>4</a:t>
            </a:fld>
            <a:endParaRPr lang="en-US" altLang="en-US"/>
          </a:p>
        </p:txBody>
      </p:sp>
    </p:spTree>
    <p:extLst>
      <p:ext uri="{BB962C8B-B14F-4D97-AF65-F5344CB8AC3E}">
        <p14:creationId xmlns:p14="http://schemas.microsoft.com/office/powerpoint/2010/main" val="125300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GB" altLang="en-US"/>
              <a:t>Built by a local MP and landowner in 1787.  Passed through and enjoyed by many generations of many families – a happy house. oozing w.ith character and warmth</a:t>
            </a:r>
          </a:p>
        </p:txBody>
      </p:sp>
      <p:sp>
        <p:nvSpPr>
          <p:cNvPr id="1229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78C8D4-9930-4B65-AB8E-2899F5A5512A}" type="slidenum">
              <a:rPr lang="en-US" altLang="en-US" smtClean="0"/>
              <a:pPr/>
              <a:t>5</a:t>
            </a:fld>
            <a:endParaRPr lang="en-US" altLang="en-US"/>
          </a:p>
        </p:txBody>
      </p:sp>
    </p:spTree>
    <p:extLst>
      <p:ext uri="{BB962C8B-B14F-4D97-AF65-F5344CB8AC3E}">
        <p14:creationId xmlns:p14="http://schemas.microsoft.com/office/powerpoint/2010/main" val="291187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GB" altLang="en-US"/>
              <a:t>What a bargain!</a:t>
            </a:r>
          </a:p>
          <a:p>
            <a:r>
              <a:rPr lang="en-GB" altLang="en-US"/>
              <a:t>First visitors were a group of Russian exchange students in June 1965.</a:t>
            </a:r>
          </a:p>
        </p:txBody>
      </p:sp>
      <p:sp>
        <p:nvSpPr>
          <p:cNvPr id="1434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C23598-E726-4EA7-B42D-F89B78BBC17A}" type="slidenum">
              <a:rPr lang="en-US" altLang="en-US" smtClean="0"/>
              <a:pPr/>
              <a:t>6</a:t>
            </a:fld>
            <a:endParaRPr lang="en-US" altLang="en-US"/>
          </a:p>
        </p:txBody>
      </p:sp>
    </p:spTree>
    <p:extLst>
      <p:ext uri="{BB962C8B-B14F-4D97-AF65-F5344CB8AC3E}">
        <p14:creationId xmlns:p14="http://schemas.microsoft.com/office/powerpoint/2010/main" val="237737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GB" altLang="en-US"/>
              <a:t>Many good reasons why schools choose to stay here, and many schools choose to do so.</a:t>
            </a:r>
          </a:p>
          <a:p>
            <a:endParaRPr lang="en-GB" altLang="en-US"/>
          </a:p>
        </p:txBody>
      </p:sp>
      <p:sp>
        <p:nvSpPr>
          <p:cNvPr id="163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AC1CE-F2AC-4D27-AEFC-3C480B03F3BD}" type="slidenum">
              <a:rPr lang="en-US" altLang="en-US" smtClean="0"/>
              <a:pPr/>
              <a:t>7</a:t>
            </a:fld>
            <a:endParaRPr lang="en-US" altLang="en-US"/>
          </a:p>
        </p:txBody>
      </p:sp>
    </p:spTree>
    <p:extLst>
      <p:ext uri="{BB962C8B-B14F-4D97-AF65-F5344CB8AC3E}">
        <p14:creationId xmlns:p14="http://schemas.microsoft.com/office/powerpoint/2010/main" val="366028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GB" altLang="en-US"/>
              <a:t>Quality badge assessment is a rigorous procedure </a:t>
            </a:r>
          </a:p>
          <a:p>
            <a:endParaRPr lang="en-GB" altLang="en-US"/>
          </a:p>
        </p:txBody>
      </p:sp>
      <p:sp>
        <p:nvSpPr>
          <p:cNvPr id="184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49E443-B794-48C8-931B-43DFB24607E7}" type="slidenum">
              <a:rPr lang="en-US" altLang="en-US" smtClean="0"/>
              <a:pPr/>
              <a:t>8</a:t>
            </a:fld>
            <a:endParaRPr lang="en-US" altLang="en-US"/>
          </a:p>
        </p:txBody>
      </p:sp>
    </p:spTree>
    <p:extLst>
      <p:ext uri="{BB962C8B-B14F-4D97-AF65-F5344CB8AC3E}">
        <p14:creationId xmlns:p14="http://schemas.microsoft.com/office/powerpoint/2010/main" val="291080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GB" altLang="en-US"/>
              <a:t>Beautiful old house ( a real wow factor) but equipped with modern safety features and comforts.</a:t>
            </a:r>
          </a:p>
          <a:p>
            <a:endParaRPr lang="en-GB" altLang="en-US"/>
          </a:p>
        </p:txBody>
      </p:sp>
      <p:sp>
        <p:nvSpPr>
          <p:cNvPr id="204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C708F9-6545-4FFD-A69E-C3AD68E488F4}" type="slidenum">
              <a:rPr lang="en-US" altLang="en-US" smtClean="0"/>
              <a:pPr/>
              <a:t>9</a:t>
            </a:fld>
            <a:endParaRPr lang="en-US" altLang="en-US"/>
          </a:p>
        </p:txBody>
      </p:sp>
    </p:spTree>
    <p:extLst>
      <p:ext uri="{BB962C8B-B14F-4D97-AF65-F5344CB8AC3E}">
        <p14:creationId xmlns:p14="http://schemas.microsoft.com/office/powerpoint/2010/main" val="402376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5317FA5-E749-4E85-BF5E-986CC2C8E0F0}" type="datetimeFigureOut">
              <a:rPr lang="en-US"/>
              <a:pPr>
                <a:defRPr/>
              </a:pPr>
              <a:t>2/7/2023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C2BC1F-7D3E-4078-A045-70F3847F8F1B}" type="slidenum">
              <a:rPr lang="en-GB" altLang="en-US"/>
              <a:pPr>
                <a:defRPr/>
              </a:pPr>
              <a:t>‹#›</a:t>
            </a:fld>
            <a:endParaRPr lang="en-GB" altLang="en-US"/>
          </a:p>
        </p:txBody>
      </p:sp>
    </p:spTree>
    <p:extLst>
      <p:ext uri="{BB962C8B-B14F-4D97-AF65-F5344CB8AC3E}">
        <p14:creationId xmlns:p14="http://schemas.microsoft.com/office/powerpoint/2010/main" val="26995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41B81F4-C7FA-412B-AB29-0F2E851D33DC}" type="datetimeFigureOut">
              <a:rPr lang="en-US"/>
              <a:pPr>
                <a:defRPr/>
              </a:pPr>
              <a:t>2/7/2023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5877504-C1A9-465B-B4D3-60BFAE1B5145}" type="slidenum">
              <a:rPr lang="en-GB" altLang="en-US"/>
              <a:pPr>
                <a:defRPr/>
              </a:pPr>
              <a:t>‹#›</a:t>
            </a:fld>
            <a:endParaRPr lang="en-GB" altLang="en-US"/>
          </a:p>
        </p:txBody>
      </p:sp>
    </p:spTree>
    <p:extLst>
      <p:ext uri="{BB962C8B-B14F-4D97-AF65-F5344CB8AC3E}">
        <p14:creationId xmlns:p14="http://schemas.microsoft.com/office/powerpoint/2010/main" val="361782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38C1283-191D-4050-BFF9-4F1DC717A2AC}" type="datetimeFigureOut">
              <a:rPr lang="en-US"/>
              <a:pPr>
                <a:defRPr/>
              </a:pPr>
              <a:t>2/7/2023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1B5EED-F58C-47A5-B707-C62418EA0387}" type="slidenum">
              <a:rPr lang="en-GB" altLang="en-US"/>
              <a:pPr>
                <a:defRPr/>
              </a:pPr>
              <a:t>‹#›</a:t>
            </a:fld>
            <a:endParaRPr lang="en-GB" altLang="en-US"/>
          </a:p>
        </p:txBody>
      </p:sp>
    </p:spTree>
    <p:extLst>
      <p:ext uri="{BB962C8B-B14F-4D97-AF65-F5344CB8AC3E}">
        <p14:creationId xmlns:p14="http://schemas.microsoft.com/office/powerpoint/2010/main" val="211439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23607D-BE89-4CE5-910D-091431717154}" type="datetimeFigureOut">
              <a:rPr lang="en-US"/>
              <a:pPr>
                <a:defRPr/>
              </a:pPr>
              <a:t>2/7/2023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2F5362-2E7D-481C-8211-69C529D75AA5}" type="slidenum">
              <a:rPr lang="en-GB" altLang="en-US"/>
              <a:pPr>
                <a:defRPr/>
              </a:pPr>
              <a:t>‹#›</a:t>
            </a:fld>
            <a:endParaRPr lang="en-GB" altLang="en-US"/>
          </a:p>
        </p:txBody>
      </p:sp>
    </p:spTree>
    <p:extLst>
      <p:ext uri="{BB962C8B-B14F-4D97-AF65-F5344CB8AC3E}">
        <p14:creationId xmlns:p14="http://schemas.microsoft.com/office/powerpoint/2010/main" val="79378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C44DF97-3E0A-4E04-8BD2-E7179AA4C0BE}" type="datetimeFigureOut">
              <a:rPr lang="en-US"/>
              <a:pPr>
                <a:defRPr/>
              </a:pPr>
              <a:t>2/7/2023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9104B5-B45A-46E0-AAD3-A31B84719405}" type="slidenum">
              <a:rPr lang="en-GB" altLang="en-US"/>
              <a:pPr>
                <a:defRPr/>
              </a:pPr>
              <a:t>‹#›</a:t>
            </a:fld>
            <a:endParaRPr lang="en-GB" altLang="en-US"/>
          </a:p>
        </p:txBody>
      </p:sp>
    </p:spTree>
    <p:extLst>
      <p:ext uri="{BB962C8B-B14F-4D97-AF65-F5344CB8AC3E}">
        <p14:creationId xmlns:p14="http://schemas.microsoft.com/office/powerpoint/2010/main" val="381493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86AAC3B-32F7-4A8E-BDD8-F3FF277C5965}" type="datetimeFigureOut">
              <a:rPr lang="en-US"/>
              <a:pPr>
                <a:defRPr/>
              </a:pPr>
              <a:t>2/7/2023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C173D87-F42F-4457-A07B-41E754DDA824}" type="slidenum">
              <a:rPr lang="en-GB" altLang="en-US"/>
              <a:pPr>
                <a:defRPr/>
              </a:pPr>
              <a:t>‹#›</a:t>
            </a:fld>
            <a:endParaRPr lang="en-GB" altLang="en-US"/>
          </a:p>
        </p:txBody>
      </p:sp>
    </p:spTree>
    <p:extLst>
      <p:ext uri="{BB962C8B-B14F-4D97-AF65-F5344CB8AC3E}">
        <p14:creationId xmlns:p14="http://schemas.microsoft.com/office/powerpoint/2010/main" val="258667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BEF45A-268F-4A6A-B766-5758BEC1DE2F}" type="datetimeFigureOut">
              <a:rPr lang="en-US"/>
              <a:pPr>
                <a:defRPr/>
              </a:pPr>
              <a:t>2/7/2023</a:t>
            </a:fld>
            <a:endParaRPr lang="en-GB"/>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B1534E1-2C25-45E1-8446-208B8BF6F75D}" type="slidenum">
              <a:rPr lang="en-GB" altLang="en-US"/>
              <a:pPr>
                <a:defRPr/>
              </a:pPr>
              <a:t>‹#›</a:t>
            </a:fld>
            <a:endParaRPr lang="en-GB" altLang="en-US"/>
          </a:p>
        </p:txBody>
      </p:sp>
    </p:spTree>
    <p:extLst>
      <p:ext uri="{BB962C8B-B14F-4D97-AF65-F5344CB8AC3E}">
        <p14:creationId xmlns:p14="http://schemas.microsoft.com/office/powerpoint/2010/main" val="128471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27C7C87-97F1-4BA8-A2C9-F54CD5874B9C}" type="datetimeFigureOut">
              <a:rPr lang="en-US"/>
              <a:pPr>
                <a:defRPr/>
              </a:pPr>
              <a:t>2/7/2023</a:t>
            </a:fld>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F67EBF8-225C-469F-963A-C4B1A4D3A598}" type="slidenum">
              <a:rPr lang="en-GB" altLang="en-US"/>
              <a:pPr>
                <a:defRPr/>
              </a:pPr>
              <a:t>‹#›</a:t>
            </a:fld>
            <a:endParaRPr lang="en-GB" altLang="en-US"/>
          </a:p>
        </p:txBody>
      </p:sp>
    </p:spTree>
    <p:extLst>
      <p:ext uri="{BB962C8B-B14F-4D97-AF65-F5344CB8AC3E}">
        <p14:creationId xmlns:p14="http://schemas.microsoft.com/office/powerpoint/2010/main" val="322360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5F05A1-CDCA-4A01-A5FC-948BC17E80CB}" type="datetimeFigureOut">
              <a:rPr lang="en-US"/>
              <a:pPr>
                <a:defRPr/>
              </a:pPr>
              <a:t>2/7/2023</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C687FB7-B3EB-4F32-9D98-FA8B4CE0B884}" type="slidenum">
              <a:rPr lang="en-GB" altLang="en-US"/>
              <a:pPr>
                <a:defRPr/>
              </a:pPr>
              <a:t>‹#›</a:t>
            </a:fld>
            <a:endParaRPr lang="en-GB" altLang="en-US"/>
          </a:p>
        </p:txBody>
      </p:sp>
    </p:spTree>
    <p:extLst>
      <p:ext uri="{BB962C8B-B14F-4D97-AF65-F5344CB8AC3E}">
        <p14:creationId xmlns:p14="http://schemas.microsoft.com/office/powerpoint/2010/main" val="283086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DC42512-EC11-4DE3-B1FF-EA86336A1A46}" type="datetimeFigureOut">
              <a:rPr lang="en-US"/>
              <a:pPr>
                <a:defRPr/>
              </a:pPr>
              <a:t>2/7/2023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A85EE7D-FCE9-46AA-87A1-27DCDB33C162}" type="slidenum">
              <a:rPr lang="en-GB" altLang="en-US"/>
              <a:pPr>
                <a:defRPr/>
              </a:pPr>
              <a:t>‹#›</a:t>
            </a:fld>
            <a:endParaRPr lang="en-GB" altLang="en-US"/>
          </a:p>
        </p:txBody>
      </p:sp>
    </p:spTree>
    <p:extLst>
      <p:ext uri="{BB962C8B-B14F-4D97-AF65-F5344CB8AC3E}">
        <p14:creationId xmlns:p14="http://schemas.microsoft.com/office/powerpoint/2010/main" val="43286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E9683A-70BD-485C-A1CC-23819AAA022E}" type="datetimeFigureOut">
              <a:rPr lang="en-US"/>
              <a:pPr>
                <a:defRPr/>
              </a:pPr>
              <a:t>2/7/2023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38850E-8035-46CA-A0FC-100E95AC243F}" type="slidenum">
              <a:rPr lang="en-GB" altLang="en-US"/>
              <a:pPr>
                <a:defRPr/>
              </a:pPr>
              <a:t>‹#›</a:t>
            </a:fld>
            <a:endParaRPr lang="en-GB" altLang="en-US"/>
          </a:p>
        </p:txBody>
      </p:sp>
    </p:spTree>
    <p:extLst>
      <p:ext uri="{BB962C8B-B14F-4D97-AF65-F5344CB8AC3E}">
        <p14:creationId xmlns:p14="http://schemas.microsoft.com/office/powerpoint/2010/main" val="307652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6" descr="Image result for instagram symbol">
            <a:extLst>
              <a:ext uri="{FF2B5EF4-FFF2-40B4-BE49-F238E27FC236}">
                <a16:creationId xmlns:a16="http://schemas.microsoft.com/office/drawing/2014/main" id="{FC9A0F21-9FEC-40CF-8BB2-E0CC24DA3C85}"/>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802581" y="6318073"/>
            <a:ext cx="437878" cy="41110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C7E857A-4AFE-442B-B8A7-C4C37CDB5F74}" type="slidenum">
              <a:rPr lang="en-GB" altLang="en-US"/>
              <a:pPr>
                <a:defRPr/>
              </a:pPr>
              <a:t>‹#›</a:t>
            </a:fld>
            <a:endParaRPr lang="en-GB" altLang="en-US"/>
          </a:p>
        </p:txBody>
      </p:sp>
      <p:sp>
        <p:nvSpPr>
          <p:cNvPr id="7" name="Footer Placeholder 4">
            <a:extLst>
              <a:ext uri="{FF2B5EF4-FFF2-40B4-BE49-F238E27FC236}">
                <a16:creationId xmlns:a16="http://schemas.microsoft.com/office/drawing/2014/main" id="{160C1892-4222-4260-B2C1-C4BF86E67A7E}"/>
              </a:ext>
            </a:extLst>
          </p:cNvPr>
          <p:cNvSpPr txBox="1">
            <a:spLocks/>
          </p:cNvSpPr>
          <p:nvPr userDrawn="1"/>
        </p:nvSpPr>
        <p:spPr>
          <a:xfrm>
            <a:off x="143691" y="6391185"/>
            <a:ext cx="10044933"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GB" sz="1200" dirty="0"/>
              <a:t>www.burwellhouse.com                                                     		        	                        burwell.house@cambridgeshire.gov.uk</a:t>
            </a:r>
          </a:p>
        </p:txBody>
      </p:sp>
      <p:pic>
        <p:nvPicPr>
          <p:cNvPr id="8" name="Picture 7">
            <a:extLst>
              <a:ext uri="{FF2B5EF4-FFF2-40B4-BE49-F238E27FC236}">
                <a16:creationId xmlns:a16="http://schemas.microsoft.com/office/drawing/2014/main" id="{EA9F0E3E-AEC4-45AB-A770-840F0AC3FB59}"/>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1619672" cy="850040"/>
          </a:xfrm>
          <a:prstGeom prst="rect">
            <a:avLst/>
          </a:prstGeom>
        </p:spPr>
      </p:pic>
      <p:pic>
        <p:nvPicPr>
          <p:cNvPr id="9" name="Picture 1" descr="bhlogo-b&amp;wT">
            <a:extLst>
              <a:ext uri="{FF2B5EF4-FFF2-40B4-BE49-F238E27FC236}">
                <a16:creationId xmlns:a16="http://schemas.microsoft.com/office/drawing/2014/main" id="{260891C6-565F-42D4-9991-C0419C0A2FB1}"/>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4194968" y="101690"/>
            <a:ext cx="754063" cy="7699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14462CC-3CD6-4ECE-9504-5AC218284F1E}"/>
              </a:ext>
            </a:extLst>
          </p:cNvPr>
          <p:cNvSpPr txBox="1"/>
          <p:nvPr userDrawn="1"/>
        </p:nvSpPr>
        <p:spPr>
          <a:xfrm>
            <a:off x="1339300" y="116389"/>
            <a:ext cx="2908663" cy="707886"/>
          </a:xfrm>
          <a:prstGeom prst="rect">
            <a:avLst/>
          </a:prstGeom>
          <a:noFill/>
        </p:spPr>
        <p:txBody>
          <a:bodyPr wrap="square" rtlCol="0">
            <a:spAutoFit/>
          </a:bodyPr>
          <a:lstStyle/>
          <a:p>
            <a:pPr algn="r"/>
            <a:r>
              <a:rPr lang="en-GB" sz="4000" dirty="0">
                <a:latin typeface="Candara" panose="020E0502030303020204" pitchFamily="34" charset="0"/>
              </a:rPr>
              <a:t>Burwell</a:t>
            </a:r>
            <a:r>
              <a:rPr lang="en-GB" sz="4000" dirty="0"/>
              <a:t> </a:t>
            </a:r>
          </a:p>
        </p:txBody>
      </p:sp>
      <p:sp>
        <p:nvSpPr>
          <p:cNvPr id="11" name="TextBox 10">
            <a:extLst>
              <a:ext uri="{FF2B5EF4-FFF2-40B4-BE49-F238E27FC236}">
                <a16:creationId xmlns:a16="http://schemas.microsoft.com/office/drawing/2014/main" id="{DEADBC7B-447F-486E-8A30-2D2F9D1FC85C}"/>
              </a:ext>
            </a:extLst>
          </p:cNvPr>
          <p:cNvSpPr txBox="1"/>
          <p:nvPr userDrawn="1"/>
        </p:nvSpPr>
        <p:spPr>
          <a:xfrm>
            <a:off x="4860032" y="128826"/>
            <a:ext cx="1586751" cy="707886"/>
          </a:xfrm>
          <a:prstGeom prst="rect">
            <a:avLst/>
          </a:prstGeom>
          <a:noFill/>
        </p:spPr>
        <p:txBody>
          <a:bodyPr wrap="square" rtlCol="0">
            <a:spAutoFit/>
          </a:bodyPr>
          <a:lstStyle/>
          <a:p>
            <a:pPr algn="l"/>
            <a:r>
              <a:rPr lang="en-GB" sz="4000" dirty="0">
                <a:latin typeface="Candara" panose="020E0502030303020204" pitchFamily="34" charset="0"/>
              </a:rPr>
              <a:t>House</a:t>
            </a:r>
            <a:r>
              <a:rPr lang="en-GB" sz="4000" dirty="0"/>
              <a:t> </a:t>
            </a:r>
          </a:p>
        </p:txBody>
      </p:sp>
      <p:pic>
        <p:nvPicPr>
          <p:cNvPr id="12" name="Picture 11">
            <a:extLst>
              <a:ext uri="{FF2B5EF4-FFF2-40B4-BE49-F238E27FC236}">
                <a16:creationId xmlns:a16="http://schemas.microsoft.com/office/drawing/2014/main" id="{45916182-C351-45FC-91EB-EA2C35228769}"/>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876256" y="101690"/>
            <a:ext cx="2267744" cy="598185"/>
          </a:xfrm>
          <a:prstGeom prst="rect">
            <a:avLst/>
          </a:prstGeom>
        </p:spPr>
      </p:pic>
      <p:pic>
        <p:nvPicPr>
          <p:cNvPr id="13" name="Picture 2" descr="Image result for twitter symbol">
            <a:extLst>
              <a:ext uri="{FF2B5EF4-FFF2-40B4-BE49-F238E27FC236}">
                <a16:creationId xmlns:a16="http://schemas.microsoft.com/office/drawing/2014/main" id="{5D759A40-F19D-4933-AF0E-66657DE7BC29}"/>
              </a:ext>
            </a:extLst>
          </p:cNvPr>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2051720" y="6445172"/>
            <a:ext cx="297814" cy="237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acebook symblow">
            <a:extLst>
              <a:ext uri="{FF2B5EF4-FFF2-40B4-BE49-F238E27FC236}">
                <a16:creationId xmlns:a16="http://schemas.microsoft.com/office/drawing/2014/main" id="{15B21A29-D80D-403C-8DFC-5FB7FCA1638F}"/>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64164" y="6368841"/>
            <a:ext cx="322383" cy="3126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DAEF5ED-1361-4F66-AD77-7988D10DBFE8}"/>
              </a:ext>
            </a:extLst>
          </p:cNvPr>
          <p:cNvSpPr txBox="1"/>
          <p:nvPr userDrawn="1"/>
        </p:nvSpPr>
        <p:spPr>
          <a:xfrm>
            <a:off x="2248130" y="6392474"/>
            <a:ext cx="1747480" cy="246221"/>
          </a:xfrm>
          <a:prstGeom prst="rect">
            <a:avLst/>
          </a:prstGeom>
          <a:noFill/>
        </p:spPr>
        <p:txBody>
          <a:bodyPr wrap="square" rtlCol="0">
            <a:spAutoFit/>
          </a:bodyPr>
          <a:lstStyle/>
          <a:p>
            <a:r>
              <a:rPr lang="en-GB" sz="1000" b="1" dirty="0"/>
              <a:t>@BurwellHouse</a:t>
            </a:r>
          </a:p>
        </p:txBody>
      </p:sp>
      <p:sp>
        <p:nvSpPr>
          <p:cNvPr id="16" name="TextBox 15">
            <a:extLst>
              <a:ext uri="{FF2B5EF4-FFF2-40B4-BE49-F238E27FC236}">
                <a16:creationId xmlns:a16="http://schemas.microsoft.com/office/drawing/2014/main" id="{3400DD84-9176-4FDE-AA3D-1C0A9D6E2752}"/>
              </a:ext>
            </a:extLst>
          </p:cNvPr>
          <p:cNvSpPr txBox="1"/>
          <p:nvPr userDrawn="1"/>
        </p:nvSpPr>
        <p:spPr>
          <a:xfrm>
            <a:off x="3622395" y="6399251"/>
            <a:ext cx="1436915" cy="261610"/>
          </a:xfrm>
          <a:prstGeom prst="rect">
            <a:avLst/>
          </a:prstGeom>
          <a:noFill/>
        </p:spPr>
        <p:txBody>
          <a:bodyPr wrap="square" rtlCol="0">
            <a:spAutoFit/>
          </a:bodyPr>
          <a:lstStyle/>
          <a:p>
            <a:r>
              <a:rPr lang="en-GB" sz="1100" b="1" dirty="0"/>
              <a:t>@Burwellhouse</a:t>
            </a:r>
          </a:p>
        </p:txBody>
      </p:sp>
      <p:sp>
        <p:nvSpPr>
          <p:cNvPr id="17" name="TextBox 16">
            <a:extLst>
              <a:ext uri="{FF2B5EF4-FFF2-40B4-BE49-F238E27FC236}">
                <a16:creationId xmlns:a16="http://schemas.microsoft.com/office/drawing/2014/main" id="{B202D62E-B388-41D9-B772-0F20F0DB2C09}"/>
              </a:ext>
            </a:extLst>
          </p:cNvPr>
          <p:cNvSpPr txBox="1"/>
          <p:nvPr userDrawn="1"/>
        </p:nvSpPr>
        <p:spPr>
          <a:xfrm>
            <a:off x="5138964" y="6384779"/>
            <a:ext cx="1568599" cy="261610"/>
          </a:xfrm>
          <a:prstGeom prst="rect">
            <a:avLst/>
          </a:prstGeom>
          <a:noFill/>
        </p:spPr>
        <p:txBody>
          <a:bodyPr wrap="square" rtlCol="0">
            <a:spAutoFit/>
          </a:bodyPr>
          <a:lstStyle/>
          <a:p>
            <a:r>
              <a:rPr lang="en-GB" sz="1100" b="1" dirty="0"/>
              <a:t>@burwell.house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7772" y="4869160"/>
            <a:ext cx="5500687" cy="1671637"/>
          </a:xfrm>
          <a:prstGeom prst="rect">
            <a:avLst/>
          </a:prstGeom>
        </p:spPr>
        <p:txBody>
          <a:bodyPr anchor="ctr"/>
          <a:lstStyle/>
          <a:p>
            <a:pPr algn="ctr" eaLnBrk="1" fontAlgn="auto" hangingPunct="1">
              <a:spcAft>
                <a:spcPts val="0"/>
              </a:spcAft>
              <a:defRPr/>
            </a:pPr>
            <a:r>
              <a:rPr lang="en-GB" sz="4800" b="1" dirty="0">
                <a:solidFill>
                  <a:srgbClr val="1C721C"/>
                </a:solidFill>
                <a:latin typeface="Tahoma" panose="020B0604030504040204" pitchFamily="34" charset="0"/>
                <a:ea typeface="Tahoma" panose="020B0604030504040204" pitchFamily="34" charset="0"/>
                <a:cs typeface="Tahoma" panose="020B0604030504040204" pitchFamily="34" charset="0"/>
              </a:rPr>
              <a:t>Welcome Home</a:t>
            </a:r>
          </a:p>
        </p:txBody>
      </p:sp>
      <p:pic>
        <p:nvPicPr>
          <p:cNvPr id="3" name="Picture 2" descr="A large house with a lawn in front of it&#10;&#10;Description automatically generated with low confidence">
            <a:extLst>
              <a:ext uri="{FF2B5EF4-FFF2-40B4-BE49-F238E27FC236}">
                <a16:creationId xmlns:a16="http://schemas.microsoft.com/office/drawing/2014/main" id="{D075701D-3270-4F29-9D55-458879DD5D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096" y="1015744"/>
            <a:ext cx="3464727" cy="2598545"/>
          </a:xfrm>
          <a:prstGeom prst="rect">
            <a:avLst/>
          </a:prstGeom>
        </p:spPr>
      </p:pic>
      <p:pic>
        <p:nvPicPr>
          <p:cNvPr id="8" name="Picture 7" descr="A picture containing tree, grass, outdoor, dinosaur&#10;&#10;Description automatically generated">
            <a:extLst>
              <a:ext uri="{FF2B5EF4-FFF2-40B4-BE49-F238E27FC236}">
                <a16:creationId xmlns:a16="http://schemas.microsoft.com/office/drawing/2014/main" id="{4B740AA9-17B3-4297-8E38-FA10BBDBDE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448" y="948642"/>
            <a:ext cx="3701864" cy="2468402"/>
          </a:xfrm>
          <a:prstGeom prst="rect">
            <a:avLst/>
          </a:prstGeom>
        </p:spPr>
      </p:pic>
      <p:pic>
        <p:nvPicPr>
          <p:cNvPr id="6" name="Picture 5" descr="A picture containing grass, tree, outdoor, field&#10;&#10;Description automatically generated">
            <a:extLst>
              <a:ext uri="{FF2B5EF4-FFF2-40B4-BE49-F238E27FC236}">
                <a16:creationId xmlns:a16="http://schemas.microsoft.com/office/drawing/2014/main" id="{F5815057-C595-476A-A58D-BBC0C9E027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5751" y="2745207"/>
            <a:ext cx="3464727" cy="25985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453365" y="3814912"/>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1507" name="Text Box 10"/>
          <p:cNvSpPr txBox="1">
            <a:spLocks noChangeArrowheads="1"/>
          </p:cNvSpPr>
          <p:nvPr/>
        </p:nvSpPr>
        <p:spPr bwMode="auto">
          <a:xfrm>
            <a:off x="5851527" y="1238250"/>
            <a:ext cx="3095624"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dirty="0">
                <a:latin typeface="Tahoma" panose="020B0604030504040204" pitchFamily="34" charset="0"/>
                <a:cs typeface="Tahoma" panose="020B0604030504040204" pitchFamily="34" charset="0"/>
              </a:rPr>
              <a:t>2 large lounges and a separate classroom.</a:t>
            </a:r>
          </a:p>
          <a:p>
            <a:pPr eaLnBrk="1" hangingPunct="1">
              <a:spcBef>
                <a:spcPct val="50000"/>
              </a:spcBef>
            </a:pPr>
            <a:r>
              <a:rPr lang="en-GB" altLang="en-US" sz="1800" dirty="0">
                <a:latin typeface="Tahoma" panose="020B0604030504040204" pitchFamily="34" charset="0"/>
                <a:cs typeface="Tahoma" panose="020B0604030504040204" pitchFamily="34" charset="0"/>
              </a:rPr>
              <a:t>Separate toilets for boys, girls and accompanying adults.</a:t>
            </a:r>
          </a:p>
          <a:p>
            <a:pPr eaLnBrk="1" hangingPunct="1">
              <a:spcBef>
                <a:spcPct val="50000"/>
              </a:spcBef>
            </a:pPr>
            <a:r>
              <a:rPr lang="en-GB" altLang="en-US" sz="1800" dirty="0">
                <a:latin typeface="Tahoma" panose="020B0604030504040204" pitchFamily="34" charset="0"/>
                <a:cs typeface="Tahoma" panose="020B0604030504040204" pitchFamily="34" charset="0"/>
              </a:rPr>
              <a:t>Cloakroom.</a:t>
            </a:r>
          </a:p>
          <a:p>
            <a:pPr eaLnBrk="1" hangingPunct="1">
              <a:spcBef>
                <a:spcPct val="50000"/>
              </a:spcBef>
            </a:pPr>
            <a:r>
              <a:rPr lang="en-GB" altLang="en-US" sz="1800" dirty="0">
                <a:latin typeface="Tahoma" panose="020B0604030504040204" pitchFamily="34" charset="0"/>
                <a:cs typeface="Tahoma" panose="020B0604030504040204" pitchFamily="34" charset="0"/>
              </a:rPr>
              <a:t>Dining room and conservatory</a:t>
            </a:r>
          </a:p>
        </p:txBody>
      </p:sp>
      <p:sp>
        <p:nvSpPr>
          <p:cNvPr id="21508" name="TextBox 2"/>
          <p:cNvSpPr txBox="1">
            <a:spLocks noChangeArrowheads="1"/>
          </p:cNvSpPr>
          <p:nvPr/>
        </p:nvSpPr>
        <p:spPr bwMode="auto">
          <a:xfrm>
            <a:off x="390436" y="1113954"/>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Downstairs</a:t>
            </a:r>
          </a:p>
        </p:txBody>
      </p:sp>
      <p:pic>
        <p:nvPicPr>
          <p:cNvPr id="21513" name="Picture 17" descr="cloakroom"/>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3776" y="4077072"/>
            <a:ext cx="2651125" cy="193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descr="A room with chairs and tables&#10;&#10;Description automatically generated with low confidence">
            <a:extLst>
              <a:ext uri="{FF2B5EF4-FFF2-40B4-BE49-F238E27FC236}">
                <a16:creationId xmlns:a16="http://schemas.microsoft.com/office/drawing/2014/main" id="{EB81FE79-BB7D-4413-812F-20F1EE982C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748" y="2157525"/>
            <a:ext cx="2616860" cy="1963016"/>
          </a:xfrm>
          <a:prstGeom prst="rect">
            <a:avLst/>
          </a:prstGeom>
        </p:spPr>
      </p:pic>
      <p:pic>
        <p:nvPicPr>
          <p:cNvPr id="5" name="Picture 4" descr="A picture containing floor, indoor, room, furniture&#10;&#10;Description automatically generated">
            <a:extLst>
              <a:ext uri="{FF2B5EF4-FFF2-40B4-BE49-F238E27FC236}">
                <a16:creationId xmlns:a16="http://schemas.microsoft.com/office/drawing/2014/main" id="{B64001FD-C822-4949-9E0C-F0C675471D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70225" y="2141143"/>
            <a:ext cx="2616859" cy="1963016"/>
          </a:xfrm>
          <a:prstGeom prst="rect">
            <a:avLst/>
          </a:prstGeom>
        </p:spPr>
      </p:pic>
      <p:pic>
        <p:nvPicPr>
          <p:cNvPr id="7" name="Picture 6" descr="A room with tables and chairs&#10;&#10;Description automatically generated with medium confidence">
            <a:extLst>
              <a:ext uri="{FF2B5EF4-FFF2-40B4-BE49-F238E27FC236}">
                <a16:creationId xmlns:a16="http://schemas.microsoft.com/office/drawing/2014/main" id="{E45E83F8-BE8D-4CEF-ADA6-AE9DC6A6F7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0436" y="4181624"/>
            <a:ext cx="2616860" cy="1800200"/>
          </a:xfrm>
          <a:prstGeom prst="rect">
            <a:avLst/>
          </a:prstGeom>
        </p:spPr>
      </p:pic>
      <p:pic>
        <p:nvPicPr>
          <p:cNvPr id="9" name="Picture 8" descr="A large room with tables and chairs&#10;&#10;Description automatically generated with medium confidence">
            <a:extLst>
              <a:ext uri="{FF2B5EF4-FFF2-40B4-BE49-F238E27FC236}">
                <a16:creationId xmlns:a16="http://schemas.microsoft.com/office/drawing/2014/main" id="{D11CC033-E34E-4AE7-8C3B-D6013C3AB22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53573" y="4181623"/>
            <a:ext cx="2616859" cy="18001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334963" y="685801"/>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Upstairs</a:t>
            </a:r>
          </a:p>
        </p:txBody>
      </p:sp>
      <p:sp>
        <p:nvSpPr>
          <p:cNvPr id="23555" name="Text Box 10"/>
          <p:cNvSpPr txBox="1">
            <a:spLocks noChangeArrowheads="1"/>
          </p:cNvSpPr>
          <p:nvPr/>
        </p:nvSpPr>
        <p:spPr bwMode="auto">
          <a:xfrm>
            <a:off x="822845" y="5645149"/>
            <a:ext cx="83359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dirty="0">
                <a:latin typeface="Tahoma" panose="020B0604030504040204" pitchFamily="34" charset="0"/>
                <a:cs typeface="Tahoma" panose="020B0604030504040204" pitchFamily="34" charset="0"/>
              </a:rPr>
              <a:t>11 bedrooms in total, of various different shapes and sizes.</a:t>
            </a:r>
          </a:p>
          <a:p>
            <a:pPr eaLnBrk="1" hangingPunct="1">
              <a:spcBef>
                <a:spcPct val="50000"/>
              </a:spcBef>
            </a:pPr>
            <a:r>
              <a:rPr lang="en-GB" altLang="en-US" sz="1800" dirty="0">
                <a:latin typeface="Tahoma" panose="020B0604030504040204" pitchFamily="34" charset="0"/>
                <a:cs typeface="Tahoma" panose="020B0604030504040204" pitchFamily="34" charset="0"/>
              </a:rPr>
              <a:t>All with close access to their own shower and toilet facilities. </a:t>
            </a:r>
          </a:p>
        </p:txBody>
      </p:sp>
      <p:pic>
        <p:nvPicPr>
          <p:cNvPr id="23558"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6638" y="3579813"/>
            <a:ext cx="312102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6638" y="1391596"/>
            <a:ext cx="312102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floor, indoor, room, window&#10;&#10;Description automatically generated">
            <a:extLst>
              <a:ext uri="{FF2B5EF4-FFF2-40B4-BE49-F238E27FC236}">
                <a16:creationId xmlns:a16="http://schemas.microsoft.com/office/drawing/2014/main" id="{01AE896B-FA5B-4F13-B83A-44282F8863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672" y="1388111"/>
            <a:ext cx="3121025" cy="2081522"/>
          </a:xfrm>
          <a:prstGeom prst="rect">
            <a:avLst/>
          </a:prstGeom>
        </p:spPr>
      </p:pic>
      <p:pic>
        <p:nvPicPr>
          <p:cNvPr id="5" name="Picture 4" descr="A picture containing indoor, wall, ceiling, floor&#10;&#10;Description automatically generated">
            <a:extLst>
              <a:ext uri="{FF2B5EF4-FFF2-40B4-BE49-F238E27FC236}">
                <a16:creationId xmlns:a16="http://schemas.microsoft.com/office/drawing/2014/main" id="{3F78A2F7-CF9B-4988-9B2C-60D92EEC5A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32181" y="3536950"/>
            <a:ext cx="3121025" cy="21240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539552" y="692696"/>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The gardens</a:t>
            </a:r>
          </a:p>
        </p:txBody>
      </p:sp>
      <p:sp>
        <p:nvSpPr>
          <p:cNvPr id="25603" name="Text Box 10"/>
          <p:cNvSpPr txBox="1">
            <a:spLocks noChangeArrowheads="1"/>
          </p:cNvSpPr>
          <p:nvPr/>
        </p:nvSpPr>
        <p:spPr bwMode="auto">
          <a:xfrm>
            <a:off x="539552" y="1342728"/>
            <a:ext cx="833596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dirty="0">
                <a:latin typeface="Tahoma" panose="020B0604030504040204" pitchFamily="34" charset="0"/>
                <a:cs typeface="Tahoma" panose="020B0604030504040204" pitchFamily="34" charset="0"/>
              </a:rPr>
              <a:t>3 acres of secure, inspiring, exciting, magical space for children to play, learn, explore, invent, have fun and let off steam.</a:t>
            </a:r>
          </a:p>
        </p:txBody>
      </p:sp>
      <p:pic>
        <p:nvPicPr>
          <p:cNvPr id="7" name="Picture 6" descr="A grassy area with trees around it&#10;&#10;Description automatically generated with medium confidence">
            <a:extLst>
              <a:ext uri="{FF2B5EF4-FFF2-40B4-BE49-F238E27FC236}">
                <a16:creationId xmlns:a16="http://schemas.microsoft.com/office/drawing/2014/main" id="{C9D8FC4A-E6B9-4C99-AC11-B17CB484E5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698700"/>
            <a:ext cx="3611893" cy="2708920"/>
          </a:xfrm>
          <a:prstGeom prst="rect">
            <a:avLst/>
          </a:prstGeom>
        </p:spPr>
      </p:pic>
      <p:pic>
        <p:nvPicPr>
          <p:cNvPr id="5" name="Picture 4" descr="A picture containing tree, fence, outdoor, building&#10;&#10;Description automatically generated">
            <a:extLst>
              <a:ext uri="{FF2B5EF4-FFF2-40B4-BE49-F238E27FC236}">
                <a16:creationId xmlns:a16="http://schemas.microsoft.com/office/drawing/2014/main" id="{A1546E55-B6A0-4C57-B0E9-A63BC137C0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0910" y="3210981"/>
            <a:ext cx="2301720" cy="3068960"/>
          </a:xfrm>
          <a:prstGeom prst="rect">
            <a:avLst/>
          </a:prstGeom>
        </p:spPr>
      </p:pic>
      <p:pic>
        <p:nvPicPr>
          <p:cNvPr id="3" name="Picture 2" descr="A grassy area with trees and a building in the background&#10;&#10;Description automatically generated with medium confidence">
            <a:extLst>
              <a:ext uri="{FF2B5EF4-FFF2-40B4-BE49-F238E27FC236}">
                <a16:creationId xmlns:a16="http://schemas.microsoft.com/office/drawing/2014/main" id="{C185CBFC-ECFB-4EC2-ACDD-CAC6A2D42E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528" y="2048098"/>
            <a:ext cx="3539282" cy="23595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989806" y="1010296"/>
            <a:ext cx="27352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The food</a:t>
            </a:r>
          </a:p>
        </p:txBody>
      </p:sp>
      <p:sp>
        <p:nvSpPr>
          <p:cNvPr id="10" name="Rectangle 9"/>
          <p:cNvSpPr/>
          <p:nvPr/>
        </p:nvSpPr>
        <p:spPr>
          <a:xfrm>
            <a:off x="4572000" y="1196752"/>
            <a:ext cx="4248150" cy="5078313"/>
          </a:xfrm>
          <a:prstGeom prst="rect">
            <a:avLst/>
          </a:prstGeom>
        </p:spPr>
        <p:txBody>
          <a:bodyPr>
            <a:spAutoFit/>
          </a:bodyPr>
          <a:lstStyle/>
          <a:p>
            <a:pPr eaLnBrk="1" hangingPunct="1">
              <a:defRPr/>
            </a:pPr>
            <a:r>
              <a:rPr lang="en-GB" dirty="0">
                <a:solidFill>
                  <a:schemeClr val="accent3">
                    <a:lumMod val="50000"/>
                  </a:schemeClr>
                </a:solidFill>
                <a:latin typeface="Segoe Print" panose="02000600000000000000" pitchFamily="2" charset="0"/>
                <a:cs typeface="Arial" charset="0"/>
              </a:rPr>
              <a:t>“Food was fantastic. The kitchen staff were fantastic in the way they helped with our special diets”</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“Excellent food, lots of it, special diets catered for”</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“Thank you so much for all your care and attention. You made us all feel very looked after.”</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“Quality of food exceptional”</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“Lovely food. All the children  and adults enjoyed”</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“Very tasty! Children tried things they hadn't eaten before”</a:t>
            </a:r>
          </a:p>
        </p:txBody>
      </p:sp>
      <p:sp>
        <p:nvSpPr>
          <p:cNvPr id="27652" name="Rectangle 13"/>
          <p:cNvSpPr>
            <a:spLocks noChangeArrowheads="1"/>
          </p:cNvSpPr>
          <p:nvPr/>
        </p:nvSpPr>
        <p:spPr bwMode="auto">
          <a:xfrm>
            <a:off x="467544" y="1988840"/>
            <a:ext cx="39973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dirty="0">
                <a:latin typeface="Tahoma" panose="020B0604030504040204" pitchFamily="34" charset="0"/>
                <a:cs typeface="Tahoma" panose="020B0604030504040204" pitchFamily="34" charset="0"/>
              </a:rPr>
              <a:t>Continental breakfast and 2 home cooked hot meals per day.</a:t>
            </a:r>
          </a:p>
          <a:p>
            <a:pPr eaLnBrk="1" hangingPunct="1">
              <a:spcBef>
                <a:spcPct val="50000"/>
              </a:spcBef>
            </a:pPr>
            <a:r>
              <a:rPr lang="en-GB" altLang="en-US" sz="1800" dirty="0">
                <a:latin typeface="Tahoma" panose="020B0604030504040204" pitchFamily="34" charset="0"/>
                <a:cs typeface="Tahoma" panose="020B0604030504040204" pitchFamily="34" charset="0"/>
              </a:rPr>
              <a:t>Served ‘family’ style in the bright and fresh environment of our dining room and conservatory.</a:t>
            </a:r>
          </a:p>
          <a:p>
            <a:pPr eaLnBrk="1" hangingPunct="1">
              <a:spcBef>
                <a:spcPct val="50000"/>
              </a:spcBef>
            </a:pPr>
            <a:r>
              <a:rPr lang="en-GB" altLang="en-US" sz="1800" dirty="0">
                <a:latin typeface="Tahoma" panose="020B0604030504040204" pitchFamily="34" charset="0"/>
                <a:cs typeface="Tahoma" panose="020B0604030504040204" pitchFamily="34" charset="0"/>
              </a:rPr>
              <a:t>Special diets catered for.</a:t>
            </a:r>
          </a:p>
        </p:txBody>
      </p:sp>
      <p:pic>
        <p:nvPicPr>
          <p:cNvPr id="27653" name="Picture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038" y="4194175"/>
            <a:ext cx="28448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683568" y="794792"/>
            <a:ext cx="8820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Activities</a:t>
            </a:r>
          </a:p>
        </p:txBody>
      </p:sp>
      <p:sp>
        <p:nvSpPr>
          <p:cNvPr id="29699" name="Text Box 3"/>
          <p:cNvSpPr txBox="1">
            <a:spLocks noChangeArrowheads="1"/>
          </p:cNvSpPr>
          <p:nvPr/>
        </p:nvSpPr>
        <p:spPr bwMode="auto">
          <a:xfrm>
            <a:off x="4356100" y="1251736"/>
            <a:ext cx="47879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FontTx/>
              <a:buNone/>
            </a:pPr>
            <a:r>
              <a:rPr lang="en-GB" altLang="en-US" sz="1800" b="1" dirty="0">
                <a:latin typeface="Tahoma" panose="020B0604030504040204" pitchFamily="34" charset="0"/>
                <a:cs typeface="Tahoma" panose="020B0604030504040204" pitchFamily="34" charset="0"/>
              </a:rPr>
              <a:t>Typical schedule</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7:45   	Wake up</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8:30      	Breakfast          	</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9:30 	Activity session 1</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11.00 	Morning refreshments + playtime</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11.30	Activity session 2</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13:00    	Lunch</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14.30     Activity session 3</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16.00     Afternoon refreshments + playtime</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16.30	Activity session 4 </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18:00	Dinner</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19:00	School-led activities </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	e.g.  diaries, shop, games</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  	Bed time (at teachers’ discretion !!)</a:t>
            </a:r>
          </a:p>
          <a:p>
            <a:pPr eaLnBrk="1" hangingPunct="1">
              <a:spcBef>
                <a:spcPct val="30000"/>
              </a:spcBef>
              <a:buFontTx/>
              <a:buNone/>
            </a:pPr>
            <a:endParaRPr lang="en-GB" altLang="en-US" sz="1800" dirty="0">
              <a:latin typeface="Tahoma" panose="020B0604030504040204" pitchFamily="34" charset="0"/>
              <a:cs typeface="Tahoma" panose="020B0604030504040204" pitchFamily="34" charset="0"/>
            </a:endParaRPr>
          </a:p>
        </p:txBody>
      </p:sp>
      <p:sp>
        <p:nvSpPr>
          <p:cNvPr id="29700" name="Rectangle 5"/>
          <p:cNvSpPr>
            <a:spLocks noChangeArrowheads="1"/>
          </p:cNvSpPr>
          <p:nvPr/>
        </p:nvSpPr>
        <p:spPr bwMode="auto">
          <a:xfrm>
            <a:off x="323850" y="1556792"/>
            <a:ext cx="3816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b="1" dirty="0">
                <a:solidFill>
                  <a:srgbClr val="1C721C"/>
                </a:solidFill>
                <a:latin typeface="Tahoma" panose="020B0604030504040204" pitchFamily="34" charset="0"/>
                <a:cs typeface="Tahoma" panose="020B0604030504040204" pitchFamily="34" charset="0"/>
              </a:rPr>
              <a:t>Wide variety of activities </a:t>
            </a:r>
            <a:r>
              <a:rPr lang="en-GB" altLang="en-US" sz="1800" dirty="0">
                <a:latin typeface="Tahoma" panose="020B0604030504040204" pitchFamily="34" charset="0"/>
                <a:cs typeface="Tahoma" panose="020B0604030504040204" pitchFamily="34" charset="0"/>
              </a:rPr>
              <a:t>to choose from. </a:t>
            </a:r>
            <a:r>
              <a:rPr lang="en-GB" altLang="en-US" sz="1800" b="1" dirty="0">
                <a:latin typeface="Tahoma" panose="020B0604030504040204" pitchFamily="34" charset="0"/>
                <a:cs typeface="Tahoma" panose="020B0604030504040204" pitchFamily="34" charset="0"/>
              </a:rPr>
              <a:t>Create</a:t>
            </a:r>
            <a:r>
              <a:rPr lang="en-GB" altLang="en-US" sz="1800" dirty="0">
                <a:latin typeface="Tahoma" panose="020B0604030504040204" pitchFamily="34" charset="0"/>
                <a:cs typeface="Tahoma" panose="020B0604030504040204" pitchFamily="34" charset="0"/>
              </a:rPr>
              <a:t>, </a:t>
            </a:r>
            <a:r>
              <a:rPr lang="en-GB" altLang="en-US" sz="1800" b="1" dirty="0">
                <a:latin typeface="Tahoma" panose="020B0604030504040204" pitchFamily="34" charset="0"/>
                <a:cs typeface="Tahoma" panose="020B0604030504040204" pitchFamily="34" charset="0"/>
              </a:rPr>
              <a:t>Explore </a:t>
            </a:r>
            <a:r>
              <a:rPr lang="en-GB" altLang="en-US" sz="1800" dirty="0">
                <a:latin typeface="Tahoma" panose="020B0604030504040204" pitchFamily="34" charset="0"/>
                <a:cs typeface="Tahoma" panose="020B0604030504040204" pitchFamily="34" charset="0"/>
              </a:rPr>
              <a:t>and </a:t>
            </a:r>
            <a:r>
              <a:rPr lang="en-GB" altLang="en-US" sz="1800" b="1" dirty="0">
                <a:latin typeface="Tahoma" panose="020B0604030504040204" pitchFamily="34" charset="0"/>
                <a:cs typeface="Tahoma" panose="020B0604030504040204" pitchFamily="34" charset="0"/>
              </a:rPr>
              <a:t>Investigate. </a:t>
            </a:r>
          </a:p>
          <a:p>
            <a:pPr eaLnBrk="1" hangingPunct="1">
              <a:spcBef>
                <a:spcPct val="50000"/>
              </a:spcBef>
            </a:pPr>
            <a:r>
              <a:rPr lang="en-GB" altLang="en-US" sz="1800" dirty="0">
                <a:latin typeface="Tahoma" panose="020B0604030504040204" pitchFamily="34" charset="0"/>
                <a:cs typeface="Tahoma" panose="020B0604030504040204" pitchFamily="34" charset="0"/>
              </a:rPr>
              <a:t>Schools have complete control over the timetable, with </a:t>
            </a:r>
            <a:r>
              <a:rPr lang="en-GB" altLang="en-US" sz="1800" b="1" dirty="0">
                <a:solidFill>
                  <a:srgbClr val="1C721C"/>
                </a:solidFill>
                <a:latin typeface="Tahoma" panose="020B0604030504040204" pitchFamily="34" charset="0"/>
                <a:cs typeface="Tahoma" panose="020B0604030504040204" pitchFamily="34" charset="0"/>
              </a:rPr>
              <a:t>individually tailored timetables </a:t>
            </a:r>
            <a:r>
              <a:rPr lang="en-GB" altLang="en-US" sz="1800" dirty="0">
                <a:latin typeface="Tahoma" panose="020B0604030504040204" pitchFamily="34" charset="0"/>
                <a:cs typeface="Tahoma" panose="020B0604030504040204" pitchFamily="34" charset="0"/>
              </a:rPr>
              <a:t>designed taking into account  time of year, curriculum, topic and individual learner needs.</a:t>
            </a:r>
          </a:p>
          <a:p>
            <a:pPr eaLnBrk="1" hangingPunct="1">
              <a:spcBef>
                <a:spcPct val="50000"/>
              </a:spcBef>
            </a:pPr>
            <a:r>
              <a:rPr lang="en-GB" altLang="en-US" sz="1800" dirty="0">
                <a:latin typeface="Tahoma" panose="020B0604030504040204" pitchFamily="34" charset="0"/>
                <a:cs typeface="Tahoma" panose="020B0604030504040204" pitchFamily="34" charset="0"/>
              </a:rPr>
              <a:t>Plenty of </a:t>
            </a:r>
            <a:r>
              <a:rPr lang="en-GB" altLang="en-US" sz="1800" b="1" dirty="0">
                <a:solidFill>
                  <a:srgbClr val="1C721C"/>
                </a:solidFill>
                <a:latin typeface="Tahoma" panose="020B0604030504040204" pitchFamily="34" charset="0"/>
                <a:cs typeface="Tahoma" panose="020B0604030504040204" pitchFamily="34" charset="0"/>
              </a:rPr>
              <a:t>indoor and outdoor options</a:t>
            </a:r>
            <a:r>
              <a:rPr lang="en-GB" altLang="en-US" sz="1800" dirty="0">
                <a:latin typeface="Tahoma" panose="020B0604030504040204" pitchFamily="34" charset="0"/>
                <a:cs typeface="Tahoma" panose="020B0604030504040204" pitchFamily="34" charset="0"/>
              </a:rPr>
              <a:t>…though there’s no such thing as bad weather, only a bad choice of clothes (we do try to go ahead with things in rain, sleet and snow)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394494" y="838201"/>
            <a:ext cx="5256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5400" dirty="0">
                <a:solidFill>
                  <a:srgbClr val="1C721C"/>
                </a:solidFill>
                <a:latin typeface="Jokerman" panose="04090605060D06020702" pitchFamily="82" charset="0"/>
              </a:rPr>
              <a:t>Create</a:t>
            </a:r>
            <a:endParaRPr lang="en-GB" altLang="en-US" sz="4400" dirty="0">
              <a:solidFill>
                <a:srgbClr val="1C721C"/>
              </a:solidFill>
              <a:latin typeface="Jokerman" panose="04090605060D06020702" pitchFamily="82" charset="0"/>
            </a:endParaRPr>
          </a:p>
        </p:txBody>
      </p:sp>
      <p:sp>
        <p:nvSpPr>
          <p:cNvPr id="15363" name="TextBox 5"/>
          <p:cNvSpPr txBox="1">
            <a:spLocks noChangeArrowheads="1"/>
          </p:cNvSpPr>
          <p:nvPr/>
        </p:nvSpPr>
        <p:spPr bwMode="auto">
          <a:xfrm>
            <a:off x="467519" y="1624013"/>
            <a:ext cx="51831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Font typeface="Arial" panose="020B0604020202020204" pitchFamily="34" charset="0"/>
              <a:buNone/>
              <a:defRPr/>
            </a:pPr>
            <a:r>
              <a:rPr lang="en-GB" altLang="en-US" sz="1800" b="1" dirty="0">
                <a:solidFill>
                  <a:srgbClr val="1C721C"/>
                </a:solidFill>
                <a:latin typeface="Tahoma" panose="020B0604030504040204" pitchFamily="34" charset="0"/>
                <a:ea typeface="Tahoma" panose="020B0604030504040204" pitchFamily="34" charset="0"/>
                <a:cs typeface="Tahoma" panose="020B0604030504040204" pitchFamily="34" charset="0"/>
              </a:rPr>
              <a:t>TV Studio</a:t>
            </a:r>
          </a:p>
          <a:p>
            <a:pPr eaLnBrk="1" hangingPunct="1">
              <a:spcBef>
                <a:spcPct val="0"/>
              </a:spcBef>
              <a:defRPr/>
            </a:pPr>
            <a:r>
              <a:rPr lang="en-GB" altLang="en-US" sz="1800" dirty="0">
                <a:latin typeface="Tahoma" panose="020B0604030504040204" pitchFamily="34" charset="0"/>
                <a:ea typeface="Tahoma" panose="020B0604030504040204" pitchFamily="34" charset="0"/>
                <a:cs typeface="Tahoma" panose="020B0604030504040204" pitchFamily="34" charset="0"/>
              </a:rPr>
              <a:t>A wonderful </a:t>
            </a:r>
            <a:r>
              <a:rPr lang="en-GB" altLang="en-US" sz="1800" b="1" dirty="0">
                <a:latin typeface="Tahoma" panose="020B0604030504040204" pitchFamily="34" charset="0"/>
                <a:ea typeface="Tahoma" panose="020B0604030504040204" pitchFamily="34" charset="0"/>
                <a:cs typeface="Tahoma" panose="020B0604030504040204" pitchFamily="34" charset="0"/>
              </a:rPr>
              <a:t>computing</a:t>
            </a:r>
            <a:r>
              <a:rPr lang="en-GB" altLang="en-US" sz="1800" dirty="0">
                <a:latin typeface="Tahoma" panose="020B0604030504040204" pitchFamily="34" charset="0"/>
                <a:ea typeface="Tahoma" panose="020B0604030504040204" pitchFamily="34" charset="0"/>
                <a:cs typeface="Tahoma" panose="020B0604030504040204" pitchFamily="34" charset="0"/>
              </a:rPr>
              <a:t>, </a:t>
            </a:r>
            <a:r>
              <a:rPr lang="en-GB" altLang="en-US" sz="1800" b="1" dirty="0">
                <a:latin typeface="Tahoma" panose="020B0604030504040204" pitchFamily="34" charset="0"/>
                <a:ea typeface="Tahoma" panose="020B0604030504040204" pitchFamily="34" charset="0"/>
                <a:cs typeface="Tahoma" panose="020B0604030504040204" pitchFamily="34" charset="0"/>
              </a:rPr>
              <a:t>literacy</a:t>
            </a:r>
            <a:r>
              <a:rPr lang="en-GB" altLang="en-US" sz="1800" dirty="0">
                <a:latin typeface="Tahoma" panose="020B0604030504040204" pitchFamily="34" charset="0"/>
                <a:ea typeface="Tahoma" panose="020B0604030504040204" pitchFamily="34" charset="0"/>
                <a:cs typeface="Tahoma" panose="020B0604030504040204" pitchFamily="34" charset="0"/>
              </a:rPr>
              <a:t> and </a:t>
            </a:r>
            <a:r>
              <a:rPr lang="en-GB" altLang="en-US" sz="1800" b="1" dirty="0">
                <a:latin typeface="Tahoma" panose="020B0604030504040204" pitchFamily="34" charset="0"/>
                <a:ea typeface="Tahoma" panose="020B0604030504040204" pitchFamily="34" charset="0"/>
                <a:cs typeface="Tahoma" panose="020B0604030504040204" pitchFamily="34" charset="0"/>
              </a:rPr>
              <a:t>teambuilding</a:t>
            </a:r>
            <a:r>
              <a:rPr lang="en-GB" altLang="en-US" sz="1800" dirty="0">
                <a:latin typeface="Tahoma" panose="020B0604030504040204" pitchFamily="34" charset="0"/>
                <a:ea typeface="Tahoma" panose="020B0604030504040204" pitchFamily="34" charset="0"/>
                <a:cs typeface="Tahoma" panose="020B0604030504040204" pitchFamily="34" charset="0"/>
              </a:rPr>
              <a:t> experience </a:t>
            </a:r>
          </a:p>
          <a:p>
            <a:pPr eaLnBrk="1" hangingPunct="1">
              <a:spcBef>
                <a:spcPct val="0"/>
              </a:spcBef>
              <a:defRPr/>
            </a:pPr>
            <a:r>
              <a:rPr lang="en-GB" altLang="en-US" sz="1800" dirty="0">
                <a:latin typeface="Tahoma" panose="020B0604030504040204" pitchFamily="34" charset="0"/>
                <a:ea typeface="Tahoma" panose="020B0604030504040204" pitchFamily="34" charset="0"/>
                <a:cs typeface="Tahoma" panose="020B0604030504040204" pitchFamily="34" charset="0"/>
              </a:rPr>
              <a:t>Children work very closely together in teams to plan, write, film and produce programmes in our fabulous TV studio.</a:t>
            </a:r>
          </a:p>
        </p:txBody>
      </p:sp>
      <p:pic>
        <p:nvPicPr>
          <p:cNvPr id="3174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6438" y="136525"/>
            <a:ext cx="30368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ccc.cambridgeshire.gov.uk\data\Elh Edu Burwell House\Shared\Burwell Documents\Photos\TV studio Oct14\IMG_6698com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9113" y="3470275"/>
            <a:ext cx="23749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ccc.cambridgeshire.gov.uk\data\Elh Edu Burwell House\Shared\Burwell Documents\Photos\TV studio Oct14\IMG_6655com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313" y="3479800"/>
            <a:ext cx="232568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ccc.cambridgeshire.gov.uk\data\Elh Edu Burwell House\Shared\Burwell Documents\Photos\TV studio Oct14\IMG_6693 (comp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6438" y="1916113"/>
            <a:ext cx="303688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ccc.cambridgeshire.gov.uk\data\Elh Edu Burwell House\Shared\Burwell Documents\Photos\TV studio Oct14\IMG_6673 (comp).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86438" y="3919538"/>
            <a:ext cx="30368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1"/>
          <p:cNvSpPr txBox="1">
            <a:spLocks noChangeArrowheads="1"/>
          </p:cNvSpPr>
          <p:nvPr/>
        </p:nvSpPr>
        <p:spPr bwMode="auto">
          <a:xfrm>
            <a:off x="3020393" y="699865"/>
            <a:ext cx="20875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6000" dirty="0">
                <a:solidFill>
                  <a:srgbClr val="1C721C"/>
                </a:solidFill>
                <a:latin typeface="Curlz MT" panose="04040404050702020202" pitchFamily="82" charset="0"/>
              </a:rPr>
              <a:t>Create</a:t>
            </a:r>
            <a:endParaRPr lang="en-GB" altLang="en-US" sz="4400" dirty="0">
              <a:solidFill>
                <a:srgbClr val="1C721C"/>
              </a:solidFill>
              <a:latin typeface="Curlz MT" panose="04040404050702020202" pitchFamily="82" charset="0"/>
            </a:endParaRPr>
          </a:p>
        </p:txBody>
      </p:sp>
      <p:pic>
        <p:nvPicPr>
          <p:cNvPr id="3379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0638" y="4069656"/>
            <a:ext cx="2986088"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7344" y="980728"/>
            <a:ext cx="2195513" cy="532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TextBox 5"/>
          <p:cNvSpPr txBox="1">
            <a:spLocks noChangeArrowheads="1"/>
          </p:cNvSpPr>
          <p:nvPr/>
        </p:nvSpPr>
        <p:spPr bwMode="auto">
          <a:xfrm>
            <a:off x="2662972" y="1821010"/>
            <a:ext cx="325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800" b="1" dirty="0">
                <a:solidFill>
                  <a:srgbClr val="1C721C"/>
                </a:solidFill>
                <a:latin typeface="Tahoma" panose="020B0604030504040204" pitchFamily="34" charset="0"/>
                <a:cs typeface="Tahoma" panose="020B0604030504040204" pitchFamily="34" charset="0"/>
              </a:rPr>
              <a:t>Art and craft</a:t>
            </a:r>
          </a:p>
          <a:p>
            <a:pPr eaLnBrk="1" hangingPunct="1">
              <a:spcBef>
                <a:spcPct val="0"/>
              </a:spcBef>
              <a:buFont typeface="Arial" panose="020B0604020202020204" pitchFamily="34" charset="0"/>
              <a:buNone/>
            </a:pPr>
            <a:r>
              <a:rPr lang="en-GB" altLang="en-US" sz="1800" dirty="0">
                <a:latin typeface="Tahoma" panose="020B0604030504040204" pitchFamily="34" charset="0"/>
                <a:cs typeface="Tahoma" panose="020B0604030504040204" pitchFamily="34" charset="0"/>
              </a:rPr>
              <a:t>A number of different options for children to express their creativity</a:t>
            </a:r>
          </a:p>
        </p:txBody>
      </p:sp>
      <p:pic>
        <p:nvPicPr>
          <p:cNvPr id="33800"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012133" y="3275384"/>
            <a:ext cx="2447831"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person, outdoor, tool, cooking&#10;&#10;Description automatically generated">
            <a:extLst>
              <a:ext uri="{FF2B5EF4-FFF2-40B4-BE49-F238E27FC236}">
                <a16:creationId xmlns:a16="http://schemas.microsoft.com/office/drawing/2014/main" id="{1D6738B9-05CE-4257-8C90-FB1529825D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79175" y="1556792"/>
            <a:ext cx="3257551" cy="24482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080295" y="5055790"/>
            <a:ext cx="568960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rgbClr val="1C721C"/>
                </a:solidFill>
                <a:latin typeface="Tahoma" panose="020B0604030504040204" pitchFamily="34" charset="0"/>
                <a:cs typeface="Tahoma" panose="020B0604030504040204" pitchFamily="34" charset="0"/>
              </a:rPr>
              <a:t>Mapwork and Orienteering</a:t>
            </a:r>
          </a:p>
        </p:txBody>
      </p:sp>
      <p:pic>
        <p:nvPicPr>
          <p:cNvPr id="35843" name="Picture 11" descr="\\ccc.cambridgeshire.gov.uk\data\Elh Edu Burwell House\Shared\Burwell Documents\Photos\Schools July13\New house and grounds photos July 13 076 compress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242219"/>
            <a:ext cx="2663825"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7127" y="2721769"/>
            <a:ext cx="2662237" cy="355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9"/>
          <p:cNvSpPr txBox="1">
            <a:spLocks noChangeArrowheads="1"/>
          </p:cNvSpPr>
          <p:nvPr/>
        </p:nvSpPr>
        <p:spPr bwMode="auto">
          <a:xfrm>
            <a:off x="199736" y="5397500"/>
            <a:ext cx="5832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800" dirty="0">
                <a:latin typeface="Tahoma" panose="020B0604030504040204" pitchFamily="34" charset="0"/>
                <a:cs typeface="Tahoma" panose="020B0604030504040204" pitchFamily="34" charset="0"/>
              </a:rPr>
              <a:t>A range of activities to learn and develop a variety of mapwork skills in and around the garden and out into the village and local area.</a:t>
            </a:r>
          </a:p>
          <a:p>
            <a:pPr eaLnBrk="1" hangingPunct="1">
              <a:spcBef>
                <a:spcPct val="0"/>
              </a:spcBef>
              <a:buFontTx/>
              <a:buChar char="•"/>
            </a:pPr>
            <a:endParaRPr lang="en-GB" altLang="en-US" sz="1600" b="1" dirty="0">
              <a:latin typeface="Imprint MT Shadow" panose="04020605060303030202" pitchFamily="82" charset="0"/>
            </a:endParaRPr>
          </a:p>
        </p:txBody>
      </p:sp>
      <p:sp>
        <p:nvSpPr>
          <p:cNvPr id="35846" name="TextBox 1"/>
          <p:cNvSpPr txBox="1">
            <a:spLocks noChangeArrowheads="1"/>
          </p:cNvSpPr>
          <p:nvPr/>
        </p:nvSpPr>
        <p:spPr bwMode="auto">
          <a:xfrm>
            <a:off x="3169443" y="857250"/>
            <a:ext cx="2879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1C721C"/>
                </a:solidFill>
                <a:latin typeface="Snap ITC" panose="04040A07060A02020202" pitchFamily="82" charset="0"/>
              </a:rPr>
              <a:t>Explore</a:t>
            </a:r>
            <a:endParaRPr lang="en-GB" altLang="en-US" sz="1800" dirty="0">
              <a:solidFill>
                <a:srgbClr val="1C721C"/>
              </a:solidFill>
              <a:latin typeface="Snap ITC" panose="04040A07060A02020202" pitchFamily="82" charset="0"/>
            </a:endParaRPr>
          </a:p>
        </p:txBody>
      </p:sp>
      <p:sp>
        <p:nvSpPr>
          <p:cNvPr id="35847" name="Rectangle 10"/>
          <p:cNvSpPr>
            <a:spLocks noChangeArrowheads="1"/>
          </p:cNvSpPr>
          <p:nvPr/>
        </p:nvSpPr>
        <p:spPr bwMode="auto">
          <a:xfrm>
            <a:off x="5933484" y="1115136"/>
            <a:ext cx="3289521" cy="143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buFont typeface="Arial" panose="020B0604020202020204" pitchFamily="34" charset="0"/>
              <a:buNone/>
            </a:pPr>
            <a:r>
              <a:rPr lang="en-GB" altLang="en-US" sz="1800" dirty="0">
                <a:solidFill>
                  <a:srgbClr val="1C721C"/>
                </a:solidFill>
                <a:latin typeface="Segoe Print" panose="02000600000000000000" pitchFamily="2" charset="0"/>
              </a:rPr>
              <a:t>“The children worked exceptionally well together, particularly those who have never really engaged with each other”</a:t>
            </a:r>
          </a:p>
        </p:txBody>
      </p:sp>
      <p:pic>
        <p:nvPicPr>
          <p:cNvPr id="35848"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06953" y="1900065"/>
            <a:ext cx="2130094" cy="306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139825"/>
            <a:ext cx="199707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1"/>
          <p:cNvSpPr>
            <a:spLocks noChangeArrowheads="1"/>
          </p:cNvSpPr>
          <p:nvPr/>
        </p:nvSpPr>
        <p:spPr bwMode="auto">
          <a:xfrm>
            <a:off x="130894" y="4231322"/>
            <a:ext cx="44656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dirty="0">
                <a:solidFill>
                  <a:srgbClr val="1C721C"/>
                </a:solidFill>
                <a:latin typeface="Segoe Print" panose="02000600000000000000" pitchFamily="2" charset="0"/>
              </a:rPr>
              <a:t>“They have been given such a range of opportunities to use their group work skills. Every child has had a chance to shine out through the wide range of activity types.”</a:t>
            </a:r>
          </a:p>
        </p:txBody>
      </p:sp>
      <p:sp>
        <p:nvSpPr>
          <p:cNvPr id="37893" name="TextBox 1"/>
          <p:cNvSpPr txBox="1">
            <a:spLocks noChangeArrowheads="1"/>
          </p:cNvSpPr>
          <p:nvPr/>
        </p:nvSpPr>
        <p:spPr bwMode="auto">
          <a:xfrm>
            <a:off x="4937669" y="836612"/>
            <a:ext cx="3527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1C721C"/>
                </a:solidFill>
                <a:latin typeface="Ravie" panose="04040805050809020602" pitchFamily="82" charset="0"/>
              </a:rPr>
              <a:t>Explore</a:t>
            </a:r>
            <a:endParaRPr lang="en-GB" altLang="en-US" sz="1800" dirty="0">
              <a:solidFill>
                <a:srgbClr val="1C721C"/>
              </a:solidFill>
              <a:latin typeface="Ravie" panose="04040805050809020602" pitchFamily="82" charset="0"/>
            </a:endParaRPr>
          </a:p>
        </p:txBody>
      </p:sp>
      <p:sp>
        <p:nvSpPr>
          <p:cNvPr id="37894" name="TextBox 1"/>
          <p:cNvSpPr txBox="1">
            <a:spLocks noChangeArrowheads="1"/>
          </p:cNvSpPr>
          <p:nvPr/>
        </p:nvSpPr>
        <p:spPr bwMode="auto">
          <a:xfrm>
            <a:off x="4468564" y="1688306"/>
            <a:ext cx="44656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1800" dirty="0">
                <a:latin typeface="Tahoma" panose="020B0604030504040204" pitchFamily="34" charset="0"/>
                <a:cs typeface="Tahoma" panose="020B0604030504040204" pitchFamily="34" charset="0"/>
              </a:rPr>
              <a:t>A range of activities designed to help children explore their surroundings, explore the environment, and to explore their own skills and abilities – working independently and in teams.</a:t>
            </a:r>
          </a:p>
          <a:p>
            <a:pPr algn="ctr" eaLnBrk="1" hangingPunct="1">
              <a:spcBef>
                <a:spcPct val="0"/>
              </a:spcBef>
              <a:buFontTx/>
              <a:buNone/>
            </a:pPr>
            <a:endParaRPr lang="en-GB" altLang="en-US" sz="1800" b="1" dirty="0">
              <a:solidFill>
                <a:srgbClr val="1C721C"/>
              </a:solidFill>
              <a:latin typeface="Georgia" panose="02040502050405020303" pitchFamily="18" charset="0"/>
            </a:endParaRPr>
          </a:p>
        </p:txBody>
      </p:sp>
      <p:pic>
        <p:nvPicPr>
          <p:cNvPr id="37895"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2226" y="1149350"/>
            <a:ext cx="19621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8215A9F-57CF-4545-A67F-D4A314BD91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8155" y="3356051"/>
            <a:ext cx="3755132" cy="2816349"/>
          </a:xfrm>
          <a:prstGeom prst="rect">
            <a:avLst/>
          </a:prstGeom>
          <a:ln>
            <a:solidFill>
              <a:schemeClr val="tx1"/>
            </a:solidFill>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384076" y="824211"/>
            <a:ext cx="84978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Evenings and overnight</a:t>
            </a:r>
          </a:p>
        </p:txBody>
      </p:sp>
      <p:pic>
        <p:nvPicPr>
          <p:cNvPr id="46084" name="Picture 21" descr="p100078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1600" y="1657698"/>
            <a:ext cx="25923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2" descr="William westley at campfi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076" y="1650926"/>
            <a:ext cx="2592387"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Box 1"/>
          <p:cNvSpPr txBox="1"/>
          <p:nvPr/>
        </p:nvSpPr>
        <p:spPr>
          <a:xfrm>
            <a:off x="269825" y="3933056"/>
            <a:ext cx="5543550" cy="1708160"/>
          </a:xfrm>
          <a:prstGeom prst="rect">
            <a:avLst/>
          </a:prstGeom>
          <a:noFill/>
        </p:spPr>
        <p:txBody>
          <a:bodyPr>
            <a:spAutoFit/>
          </a:bodyPr>
          <a:lstStyle/>
          <a:p>
            <a:pPr marL="285750" indent="-285750">
              <a:spcAft>
                <a:spcPts val="600"/>
              </a:spcAft>
              <a:buFont typeface="Arial" panose="020B0604020202020204" pitchFamily="34" charset="0"/>
              <a:buChar char="•"/>
              <a:defRPr/>
            </a:pPr>
            <a:r>
              <a:rPr lang="en-GB" dirty="0">
                <a:latin typeface="Tahoma" panose="020B0604030504040204" pitchFamily="34" charset="0"/>
                <a:ea typeface="Tahoma" panose="020B0604030504040204" pitchFamily="34" charset="0"/>
                <a:cs typeface="Tahoma" panose="020B0604030504040204" pitchFamily="34" charset="0"/>
              </a:rPr>
              <a:t>House and grounds provide hours of fun and enjoyment – games, campfires, souvenir shop.</a:t>
            </a:r>
          </a:p>
          <a:p>
            <a:pPr marL="285750" indent="-285750">
              <a:spcAft>
                <a:spcPts val="600"/>
              </a:spcAft>
              <a:buFont typeface="Arial" panose="020B0604020202020204" pitchFamily="34" charset="0"/>
              <a:buChar char="•"/>
              <a:defRPr/>
            </a:pPr>
            <a:r>
              <a:rPr lang="en-GB" dirty="0">
                <a:latin typeface="Tahoma" panose="020B0604030504040204" pitchFamily="34" charset="0"/>
                <a:ea typeface="Tahoma" panose="020B0604030504040204" pitchFamily="34" charset="0"/>
                <a:cs typeface="Tahoma" panose="020B0604030504040204" pitchFamily="34" charset="0"/>
              </a:rPr>
              <a:t>Sole group use – no other schools on site.  </a:t>
            </a:r>
          </a:p>
          <a:p>
            <a:pPr marL="285750" indent="-285750">
              <a:spcAft>
                <a:spcPts val="600"/>
              </a:spcAft>
              <a:buFont typeface="Arial" panose="020B0604020202020204" pitchFamily="34" charset="0"/>
              <a:buChar char="•"/>
              <a:defRPr/>
            </a:pPr>
            <a:r>
              <a:rPr lang="en-GB" dirty="0">
                <a:latin typeface="Tahoma" panose="020B0604030504040204" pitchFamily="34" charset="0"/>
                <a:ea typeface="Tahoma" panose="020B0604030504040204" pitchFamily="34" charset="0"/>
                <a:cs typeface="Tahoma" panose="020B0604030504040204" pitchFamily="34" charset="0"/>
              </a:rPr>
              <a:t>Secure accommodation.</a:t>
            </a:r>
          </a:p>
          <a:p>
            <a:pPr>
              <a:defRPr/>
            </a:pPr>
            <a:endParaRPr lang="en-GB" dirty="0"/>
          </a:p>
        </p:txBody>
      </p:sp>
      <p:pic>
        <p:nvPicPr>
          <p:cNvPr id="4" name="Picture 3">
            <a:extLst>
              <a:ext uri="{FF2B5EF4-FFF2-40B4-BE49-F238E27FC236}">
                <a16:creationId xmlns:a16="http://schemas.microsoft.com/office/drawing/2014/main" id="{35025441-B46D-45B2-8889-19A0A33EE1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9125" y="1655491"/>
            <a:ext cx="3295680" cy="42217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949735" y="980728"/>
            <a:ext cx="7244529" cy="1143000"/>
          </a:xfrm>
        </p:spPr>
        <p:txBody>
          <a:bodyPr/>
          <a:lstStyle/>
          <a:p>
            <a:r>
              <a:rPr lang="en-GB" altLang="en-US" dirty="0">
                <a:solidFill>
                  <a:srgbClr val="1C721C"/>
                </a:solidFill>
                <a:latin typeface="Tahoma" panose="020B0604030504040204" pitchFamily="34" charset="0"/>
                <a:cs typeface="Tahoma" panose="020B0604030504040204" pitchFamily="34" charset="0"/>
              </a:rPr>
              <a:t>Why is this visit important?</a:t>
            </a:r>
            <a:endParaRPr lang="en-US" altLang="en-US" dirty="0">
              <a:solidFill>
                <a:srgbClr val="1C721C"/>
              </a:solidFill>
              <a:latin typeface="Tahoma" panose="020B0604030504040204" pitchFamily="34" charset="0"/>
              <a:cs typeface="Tahoma" panose="020B0604030504040204" pitchFamily="34" charset="0"/>
            </a:endParaRPr>
          </a:p>
        </p:txBody>
      </p:sp>
      <p:sp>
        <p:nvSpPr>
          <p:cNvPr id="5123" name="Rectangle 3"/>
          <p:cNvSpPr>
            <a:spLocks noGrp="1"/>
          </p:cNvSpPr>
          <p:nvPr>
            <p:ph type="body" idx="1"/>
          </p:nvPr>
        </p:nvSpPr>
        <p:spPr>
          <a:xfrm>
            <a:off x="395286" y="1772816"/>
            <a:ext cx="8353425" cy="4608512"/>
          </a:xfrm>
        </p:spPr>
        <p:txBody>
          <a:bodyPr/>
          <a:lstStyle/>
          <a:p>
            <a:pPr marL="0" indent="0">
              <a:lnSpc>
                <a:spcPct val="90000"/>
              </a:lnSpc>
              <a:buFont typeface="Arial" panose="020B0604020202020204" pitchFamily="34" charset="0"/>
              <a:buNone/>
            </a:pPr>
            <a:r>
              <a:rPr lang="en-GB" altLang="en-US" sz="1800" dirty="0">
                <a:latin typeface="Tahoma" panose="020B0604030504040204" pitchFamily="34" charset="0"/>
                <a:cs typeface="Tahoma" panose="020B0604030504040204" pitchFamily="34" charset="0"/>
              </a:rPr>
              <a:t>“The first-hand experiences of learning outside the classroom can help to make subjects more vivid and interesting for pupils and enhance their understanding.” 								</a:t>
            </a:r>
            <a:r>
              <a:rPr lang="en-GB" altLang="en-US" sz="1800" b="1" dirty="0">
                <a:latin typeface="Tahoma" panose="020B0604030504040204" pitchFamily="34" charset="0"/>
                <a:cs typeface="Tahoma" panose="020B0604030504040204" pitchFamily="34" charset="0"/>
              </a:rPr>
              <a:t>Ofsted</a:t>
            </a:r>
          </a:p>
          <a:p>
            <a:pPr marL="0" indent="0">
              <a:lnSpc>
                <a:spcPct val="90000"/>
              </a:lnSpc>
              <a:buFont typeface="Arial" panose="020B0604020202020204" pitchFamily="34" charset="0"/>
              <a:buNone/>
            </a:pPr>
            <a:r>
              <a:rPr lang="en-GB" altLang="en-US" sz="1800" dirty="0">
                <a:latin typeface="Tahoma" panose="020B0604030504040204" pitchFamily="34" charset="0"/>
                <a:cs typeface="Tahoma" panose="020B0604030504040204" pitchFamily="34" charset="0"/>
              </a:rPr>
              <a:t>The Council for Learning Outside the Classroom (CLOTC)  recognises that Learning outside the classroom:</a:t>
            </a:r>
          </a:p>
          <a:p>
            <a:pPr lvl="1">
              <a:lnSpc>
                <a:spcPct val="90000"/>
              </a:lnSpc>
              <a:buFont typeface="Arial" panose="020B0604020202020204" pitchFamily="34" charset="0"/>
              <a:buChar char="•"/>
            </a:pPr>
            <a:r>
              <a:rPr lang="en-US" altLang="en-US" sz="1800" dirty="0">
                <a:latin typeface="Tahoma" panose="020B0604030504040204" pitchFamily="34" charset="0"/>
                <a:cs typeface="Tahoma" panose="020B0604030504040204" pitchFamily="34" charset="0"/>
              </a:rPr>
              <a:t>gives children </a:t>
            </a:r>
            <a:r>
              <a:rPr lang="en-US" altLang="en-US" sz="1800" b="1" dirty="0">
                <a:solidFill>
                  <a:srgbClr val="1C721C"/>
                </a:solidFill>
                <a:latin typeface="Tahoma" panose="020B0604030504040204" pitchFamily="34" charset="0"/>
                <a:cs typeface="Tahoma" panose="020B0604030504040204" pitchFamily="34" charset="0"/>
              </a:rPr>
              <a:t>new and exciting experiences </a:t>
            </a:r>
            <a:r>
              <a:rPr lang="en-US" altLang="en-US" sz="1800" dirty="0">
                <a:latin typeface="Tahoma" panose="020B0604030504040204" pitchFamily="34" charset="0"/>
                <a:cs typeface="Tahoma" panose="020B0604030504040204" pitchFamily="34" charset="0"/>
              </a:rPr>
              <a:t>that inspire them to reach their true potential.</a:t>
            </a:r>
          </a:p>
          <a:p>
            <a:pPr lvl="1">
              <a:lnSpc>
                <a:spcPct val="90000"/>
              </a:lnSpc>
              <a:buFont typeface="Arial" panose="020B0604020202020204" pitchFamily="34" charset="0"/>
              <a:buChar char="•"/>
            </a:pPr>
            <a:r>
              <a:rPr lang="en-US" altLang="en-US" sz="1800" dirty="0">
                <a:latin typeface="Tahoma" panose="020B0604030504040204" pitchFamily="34" charset="0"/>
                <a:cs typeface="Tahoma" panose="020B0604030504040204" pitchFamily="34" charset="0"/>
              </a:rPr>
              <a:t>serves to</a:t>
            </a:r>
            <a:r>
              <a:rPr lang="en-US" altLang="en-US" sz="1800" b="1" dirty="0">
                <a:latin typeface="Tahoma" panose="020B0604030504040204" pitchFamily="34" charset="0"/>
                <a:cs typeface="Tahoma" panose="020B0604030504040204" pitchFamily="34" charset="0"/>
              </a:rPr>
              <a:t> </a:t>
            </a:r>
            <a:r>
              <a:rPr lang="en-US" altLang="en-US" sz="1800" b="1" dirty="0">
                <a:solidFill>
                  <a:srgbClr val="1C721C"/>
                </a:solidFill>
                <a:latin typeface="Tahoma" panose="020B0604030504040204" pitchFamily="34" charset="0"/>
                <a:cs typeface="Tahoma" panose="020B0604030504040204" pitchFamily="34" charset="0"/>
              </a:rPr>
              <a:t>re-motivate children</a:t>
            </a:r>
            <a:r>
              <a:rPr lang="en-US" altLang="en-US" sz="1800" dirty="0">
                <a:latin typeface="Tahoma" panose="020B0604030504040204" pitchFamily="34" charset="0"/>
                <a:cs typeface="Tahoma" panose="020B0604030504040204" pitchFamily="34" charset="0"/>
              </a:rPr>
              <a:t> who do not thrive in the traditional classroom environment </a:t>
            </a:r>
          </a:p>
          <a:p>
            <a:pPr lvl="1">
              <a:lnSpc>
                <a:spcPct val="90000"/>
              </a:lnSpc>
              <a:buFont typeface="Arial" panose="020B0604020202020204" pitchFamily="34" charset="0"/>
              <a:buChar char="•"/>
            </a:pPr>
            <a:r>
              <a:rPr lang="en-US" altLang="en-US" sz="1800" dirty="0">
                <a:latin typeface="Tahoma" panose="020B0604030504040204" pitchFamily="34" charset="0"/>
                <a:cs typeface="Tahoma" panose="020B0604030504040204" pitchFamily="34" charset="0"/>
              </a:rPr>
              <a:t>encourages children to become </a:t>
            </a:r>
            <a:r>
              <a:rPr lang="en-US" altLang="en-US" sz="1800" b="1" dirty="0">
                <a:solidFill>
                  <a:srgbClr val="1C721C"/>
                </a:solidFill>
                <a:latin typeface="Tahoma" panose="020B0604030504040204" pitchFamily="34" charset="0"/>
                <a:cs typeface="Tahoma" panose="020B0604030504040204" pitchFamily="34" charset="0"/>
              </a:rPr>
              <a:t>more engaged in their education </a:t>
            </a:r>
            <a:r>
              <a:rPr lang="en-US" altLang="en-US" sz="1800" dirty="0">
                <a:latin typeface="Tahoma" panose="020B0604030504040204" pitchFamily="34" charset="0"/>
                <a:cs typeface="Tahoma" panose="020B0604030504040204" pitchFamily="34" charset="0"/>
              </a:rPr>
              <a:t>both inside and outside the classroom walls. </a:t>
            </a:r>
          </a:p>
          <a:p>
            <a:pPr lvl="1">
              <a:lnSpc>
                <a:spcPct val="90000"/>
              </a:lnSpc>
              <a:buFont typeface="Arial" panose="020B0604020202020204" pitchFamily="34" charset="0"/>
              <a:buChar char="•"/>
            </a:pPr>
            <a:r>
              <a:rPr lang="en-GB" altLang="en-US" sz="1800" dirty="0">
                <a:latin typeface="Tahoma" panose="020B0604030504040204" pitchFamily="34" charset="0"/>
                <a:cs typeface="Tahoma" panose="020B0604030504040204" pitchFamily="34" charset="0"/>
              </a:rPr>
              <a:t>increases</a:t>
            </a:r>
            <a:r>
              <a:rPr lang="en-GB" altLang="en-US" sz="1800" b="1" dirty="0">
                <a:latin typeface="Tahoma" panose="020B0604030504040204" pitchFamily="34" charset="0"/>
                <a:cs typeface="Tahoma" panose="020B0604030504040204" pitchFamily="34" charset="0"/>
              </a:rPr>
              <a:t> </a:t>
            </a:r>
            <a:r>
              <a:rPr lang="en-GB" altLang="en-US" sz="1800" b="1" dirty="0">
                <a:solidFill>
                  <a:srgbClr val="1C721C"/>
                </a:solidFill>
                <a:latin typeface="Tahoma" panose="020B0604030504040204" pitchFamily="34" charset="0"/>
                <a:cs typeface="Tahoma" panose="020B0604030504040204" pitchFamily="34" charset="0"/>
              </a:rPr>
              <a:t>self esteem, confidence, confidence </a:t>
            </a:r>
            <a:r>
              <a:rPr lang="en-GB" altLang="en-US" sz="1800" dirty="0">
                <a:latin typeface="Tahoma" panose="020B0604030504040204" pitchFamily="34" charset="0"/>
                <a:cs typeface="Tahoma" panose="020B0604030504040204" pitchFamily="34" charset="0"/>
              </a:rPr>
              <a:t>and</a:t>
            </a:r>
            <a:r>
              <a:rPr lang="en-GB" altLang="en-US" sz="1800" b="1" dirty="0">
                <a:latin typeface="Tahoma" panose="020B0604030504040204" pitchFamily="34" charset="0"/>
                <a:cs typeface="Tahoma" panose="020B0604030504040204" pitchFamily="34" charset="0"/>
              </a:rPr>
              <a:t> </a:t>
            </a:r>
            <a:r>
              <a:rPr lang="en-GB" altLang="en-US" sz="1800" b="1" dirty="0">
                <a:solidFill>
                  <a:srgbClr val="1C721C"/>
                </a:solidFill>
                <a:latin typeface="Tahoma" panose="020B0604030504040204" pitchFamily="34" charset="0"/>
                <a:cs typeface="Tahoma" panose="020B0604030504040204" pitchFamily="34" charset="0"/>
              </a:rPr>
              <a:t>results – </a:t>
            </a:r>
            <a:r>
              <a:rPr lang="en-GB" altLang="en-US" sz="1800" dirty="0">
                <a:latin typeface="Tahoma" panose="020B0604030504040204" pitchFamily="34" charset="0"/>
                <a:cs typeface="Tahoma" panose="020B0604030504040204" pitchFamily="34" charset="0"/>
              </a:rPr>
              <a:t>a proven link between high quality residentials and achievement. </a:t>
            </a:r>
          </a:p>
          <a:p>
            <a:pPr lvl="1">
              <a:lnSpc>
                <a:spcPct val="90000"/>
              </a:lnSpc>
              <a:buFont typeface="Arial" panose="020B0604020202020204" pitchFamily="34" charset="0"/>
              <a:buNone/>
            </a:pPr>
            <a:endParaRPr lang="en-GB" altLang="en-US" sz="1800" dirty="0">
              <a:latin typeface="Tahoma" panose="020B0604030504040204" pitchFamily="34" charset="0"/>
              <a:cs typeface="Tahoma" panose="020B0604030504040204" pitchFamily="34" charset="0"/>
            </a:endParaRPr>
          </a:p>
          <a:p>
            <a:pPr marL="0" indent="0">
              <a:lnSpc>
                <a:spcPct val="90000"/>
              </a:lnSpc>
              <a:buFont typeface="Arial" panose="020B0604020202020204" pitchFamily="34" charset="0"/>
              <a:buNone/>
            </a:pPr>
            <a:r>
              <a:rPr lang="en-GB" altLang="en-US" sz="1800" b="1" dirty="0">
                <a:solidFill>
                  <a:srgbClr val="1C721C"/>
                </a:solidFill>
                <a:latin typeface="Tahoma" panose="020B0604030504040204" pitchFamily="34" charset="0"/>
                <a:cs typeface="Tahoma" panose="020B0604030504040204" pitchFamily="34" charset="0"/>
              </a:rPr>
              <a:t>“Trips help us to learn more stuff than we can in the classroom.” </a:t>
            </a:r>
          </a:p>
          <a:p>
            <a:pPr marL="0" indent="0" algn="r">
              <a:lnSpc>
                <a:spcPct val="90000"/>
              </a:lnSpc>
              <a:buFont typeface="Arial" panose="020B0604020202020204" pitchFamily="34" charset="0"/>
              <a:buNone/>
            </a:pPr>
            <a:r>
              <a:rPr lang="en-GB" altLang="en-US" sz="1800" dirty="0">
                <a:latin typeface="Tahoma" panose="020B0604030504040204" pitchFamily="34" charset="0"/>
                <a:cs typeface="Tahoma" panose="020B0604030504040204" pitchFamily="34" charset="0"/>
              </a:rPr>
              <a:t>(Primary pupil, Ofsted)</a:t>
            </a:r>
          </a:p>
          <a:p>
            <a:pPr marL="0" indent="0">
              <a:lnSpc>
                <a:spcPct val="90000"/>
              </a:lnSpc>
              <a:buFont typeface="Arial" panose="020B0604020202020204" pitchFamily="34" charset="0"/>
              <a:buNone/>
            </a:pPr>
            <a:endParaRPr lang="en-GB" altLang="en-US" sz="1800" dirty="0">
              <a:latin typeface="Georgia" panose="02040502050405020303" pitchFamily="18" charset="0"/>
            </a:endParaRPr>
          </a:p>
          <a:p>
            <a:pPr marL="0" indent="0">
              <a:lnSpc>
                <a:spcPct val="90000"/>
              </a:lnSpc>
            </a:pPr>
            <a:endParaRPr lang="en-US" altLang="en-US" sz="1800" dirty="0">
              <a:latin typeface="Georgia" panose="02040502050405020303" pitchFamily="18" charset="0"/>
            </a:endParaRPr>
          </a:p>
          <a:p>
            <a:pPr marL="0" indent="0">
              <a:lnSpc>
                <a:spcPct val="90000"/>
              </a:lnSpc>
            </a:pPr>
            <a:endParaRPr lang="en-GB" altLang="en-US" sz="1800" dirty="0">
              <a:latin typeface="Georgia" panose="02040502050405020303" pitchFamily="18" charset="0"/>
            </a:endParaRPr>
          </a:p>
          <a:p>
            <a:pPr marL="0" indent="0">
              <a:lnSpc>
                <a:spcPct val="90000"/>
              </a:lnSpc>
            </a:pPr>
            <a:endParaRPr lang="en-US" altLang="en-US" sz="1800" dirty="0">
              <a:latin typeface="Georgia" panose="02040502050405020303" pitchFamily="18" charset="0"/>
            </a:endParaRPr>
          </a:p>
          <a:p>
            <a:pPr marL="0" indent="0">
              <a:lnSpc>
                <a:spcPct val="90000"/>
              </a:lnSpc>
            </a:pPr>
            <a:endParaRPr lang="en-US" altLang="en-US" sz="1800" dirty="0">
              <a:latin typeface="Georgia" panose="02040502050405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2"/>
          <p:cNvSpPr txBox="1">
            <a:spLocks noChangeArrowheads="1"/>
          </p:cNvSpPr>
          <p:nvPr/>
        </p:nvSpPr>
        <p:spPr bwMode="auto">
          <a:xfrm>
            <a:off x="412254" y="946150"/>
            <a:ext cx="30654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Our staff</a:t>
            </a:r>
          </a:p>
        </p:txBody>
      </p:sp>
      <p:sp>
        <p:nvSpPr>
          <p:cNvPr id="2" name="Rectangle 1"/>
          <p:cNvSpPr/>
          <p:nvPr/>
        </p:nvSpPr>
        <p:spPr>
          <a:xfrm>
            <a:off x="4543276" y="4761303"/>
            <a:ext cx="4319588" cy="1477328"/>
          </a:xfrm>
          <a:prstGeom prst="rect">
            <a:avLst/>
          </a:prstGeom>
        </p:spPr>
        <p:txBody>
          <a:bodyPr>
            <a:spAutoFit/>
          </a:bodyPr>
          <a:lstStyle/>
          <a:p>
            <a:pPr eaLnBrk="1" hangingPunct="1">
              <a:defRPr/>
            </a:pPr>
            <a:r>
              <a:rPr lang="en-GB" dirty="0">
                <a:solidFill>
                  <a:schemeClr val="accent4">
                    <a:lumMod val="50000"/>
                  </a:schemeClr>
                </a:solidFill>
                <a:latin typeface="Segoe Print" panose="02000600000000000000" pitchFamily="2" charset="0"/>
                <a:cs typeface="Arial" charset="0"/>
              </a:rPr>
              <a:t>“IMOGEN IS AWESOME! We appreciated it </a:t>
            </a:r>
            <a:r>
              <a:rPr lang="en-GB" dirty="0" err="1">
                <a:solidFill>
                  <a:schemeClr val="accent4">
                    <a:lumMod val="50000"/>
                  </a:schemeClr>
                </a:solidFill>
                <a:latin typeface="Segoe Print" panose="02000600000000000000" pitchFamily="2" charset="0"/>
                <a:cs typeface="Arial" charset="0"/>
              </a:rPr>
              <a:t>sooo</a:t>
            </a:r>
            <a:r>
              <a:rPr lang="en-GB" dirty="0">
                <a:solidFill>
                  <a:schemeClr val="accent4">
                    <a:lumMod val="50000"/>
                  </a:schemeClr>
                </a:solidFill>
                <a:latin typeface="Segoe Print" panose="02000600000000000000" pitchFamily="2" charset="0"/>
                <a:cs typeface="Arial" charset="0"/>
              </a:rPr>
              <a:t> much! She was (well is) wonderful with the children and always kept us updated &amp; checked we were ok!“</a:t>
            </a:r>
          </a:p>
        </p:txBody>
      </p:sp>
      <p:sp>
        <p:nvSpPr>
          <p:cNvPr id="3" name="Rectangle 2"/>
          <p:cNvSpPr/>
          <p:nvPr/>
        </p:nvSpPr>
        <p:spPr>
          <a:xfrm>
            <a:off x="252412" y="3496006"/>
            <a:ext cx="4535487" cy="1200150"/>
          </a:xfrm>
          <a:prstGeom prst="rect">
            <a:avLst/>
          </a:prstGeom>
        </p:spPr>
        <p:txBody>
          <a:bodyPr>
            <a:spAutoFit/>
          </a:bodyPr>
          <a:lstStyle/>
          <a:p>
            <a:pPr eaLnBrk="1" hangingPunct="1">
              <a:defRPr/>
            </a:pPr>
            <a:r>
              <a:rPr lang="en-US" dirty="0">
                <a:solidFill>
                  <a:schemeClr val="accent3">
                    <a:lumMod val="50000"/>
                  </a:schemeClr>
                </a:solidFill>
                <a:latin typeface="Segoe Print" panose="02000600000000000000" pitchFamily="2" charset="0"/>
                <a:cs typeface="Arial" charset="0"/>
              </a:rPr>
              <a:t>“Edd was great. He was patient and gentle with the children, and got the best out of them, whatever their skills and needs.”</a:t>
            </a:r>
            <a:endParaRPr lang="en-GB" dirty="0">
              <a:solidFill>
                <a:schemeClr val="accent3">
                  <a:lumMod val="50000"/>
                </a:schemeClr>
              </a:solidFill>
              <a:latin typeface="Segoe Print" panose="02000600000000000000" pitchFamily="2" charset="0"/>
              <a:cs typeface="Arial" charset="0"/>
            </a:endParaRPr>
          </a:p>
        </p:txBody>
      </p:sp>
      <p:sp>
        <p:nvSpPr>
          <p:cNvPr id="48133" name="Rectangle 3"/>
          <p:cNvSpPr>
            <a:spLocks noChangeArrowheads="1"/>
          </p:cNvSpPr>
          <p:nvPr/>
        </p:nvSpPr>
        <p:spPr bwMode="auto">
          <a:xfrm>
            <a:off x="4851773" y="3495827"/>
            <a:ext cx="40489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chemeClr val="tx2"/>
                </a:solidFill>
                <a:latin typeface="Segoe Print" panose="02000600000000000000" pitchFamily="2" charset="0"/>
              </a:rPr>
              <a:t>“Jane was a great leader. She engaged really well with the children and led the sessions really well”</a:t>
            </a:r>
          </a:p>
        </p:txBody>
      </p:sp>
      <p:sp>
        <p:nvSpPr>
          <p:cNvPr id="48134" name="Rectangle 4"/>
          <p:cNvSpPr>
            <a:spLocks noChangeArrowheads="1"/>
          </p:cNvSpPr>
          <p:nvPr/>
        </p:nvSpPr>
        <p:spPr bwMode="auto">
          <a:xfrm>
            <a:off x="252412" y="4711700"/>
            <a:ext cx="426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C00000"/>
                </a:solidFill>
                <a:latin typeface="Segoe Print" panose="02000600000000000000" pitchFamily="2" charset="0"/>
              </a:rPr>
              <a:t>“Toni was fantastic! Organised, enthusiastic, creative and fun. </a:t>
            </a:r>
          </a:p>
          <a:p>
            <a:pPr eaLnBrk="1" hangingPunct="1">
              <a:spcBef>
                <a:spcPct val="0"/>
              </a:spcBef>
              <a:buFontTx/>
              <a:buNone/>
            </a:pPr>
            <a:r>
              <a:rPr lang="en-GB" altLang="en-US" sz="1800" dirty="0">
                <a:solidFill>
                  <a:srgbClr val="C00000"/>
                </a:solidFill>
                <a:latin typeface="Segoe Print" panose="02000600000000000000" pitchFamily="2" charset="0"/>
              </a:rPr>
              <a:t>The children will treasure these memories for years to come”</a:t>
            </a:r>
          </a:p>
        </p:txBody>
      </p:sp>
      <p:pic>
        <p:nvPicPr>
          <p:cNvPr id="4813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4247" y="1123951"/>
            <a:ext cx="3423295" cy="22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9"/>
          <p:cNvSpPr txBox="1">
            <a:spLocks noChangeArrowheads="1"/>
          </p:cNvSpPr>
          <p:nvPr/>
        </p:nvSpPr>
        <p:spPr bwMode="auto">
          <a:xfrm>
            <a:off x="418306" y="2276872"/>
            <a:ext cx="3935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800" dirty="0">
                <a:latin typeface="Tahoma" panose="020B0604030504040204" pitchFamily="34" charset="0"/>
                <a:cs typeface="Tahoma" panose="020B0604030504040204" pitchFamily="34" charset="0"/>
              </a:rPr>
              <a:t>Qualified, experienced, professional, caring – and just a little bit silly.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1"/>
          <p:cNvSpPr>
            <a:spLocks noChangeArrowheads="1"/>
          </p:cNvSpPr>
          <p:nvPr/>
        </p:nvSpPr>
        <p:spPr bwMode="auto">
          <a:xfrm>
            <a:off x="412205" y="5026943"/>
            <a:ext cx="5314950"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1800" dirty="0">
                <a:solidFill>
                  <a:srgbClr val="1C721C"/>
                </a:solidFill>
                <a:latin typeface="Segoe Print" panose="02000600000000000000" pitchFamily="2" charset="0"/>
              </a:rPr>
              <a:t>“Friendship, team building skills, table manners improved, tried new things. </a:t>
            </a:r>
          </a:p>
          <a:p>
            <a:pPr>
              <a:buFont typeface="Arial" panose="020B0604020202020204" pitchFamily="34" charset="0"/>
              <a:buNone/>
            </a:pPr>
            <a:r>
              <a:rPr lang="en-GB" altLang="en-US" sz="1800" dirty="0">
                <a:solidFill>
                  <a:srgbClr val="1C721C"/>
                </a:solidFill>
                <a:latin typeface="Segoe Print" panose="02000600000000000000" pitchFamily="2" charset="0"/>
              </a:rPr>
              <a:t>Overall a really great first experience of being away from home for the children” </a:t>
            </a:r>
          </a:p>
        </p:txBody>
      </p:sp>
      <p:pic>
        <p:nvPicPr>
          <p:cNvPr id="50180"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325" y="809463"/>
            <a:ext cx="2376115" cy="31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4363" y="4149725"/>
            <a:ext cx="2838077" cy="212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TextBox 26"/>
          <p:cNvSpPr txBox="1">
            <a:spLocks noChangeArrowheads="1"/>
          </p:cNvSpPr>
          <p:nvPr/>
        </p:nvSpPr>
        <p:spPr bwMode="auto">
          <a:xfrm>
            <a:off x="439738" y="908720"/>
            <a:ext cx="5095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1C721C"/>
                </a:solidFill>
                <a:latin typeface="Segoe Print" panose="02000600000000000000" pitchFamily="2" charset="0"/>
              </a:rPr>
              <a:t>“This visit has been the most organised, enjoyable and fun residential trip we have ever been on.  A huge thanks”</a:t>
            </a:r>
          </a:p>
        </p:txBody>
      </p:sp>
      <p:pic>
        <p:nvPicPr>
          <p:cNvPr id="3" name="Picture 2" descr="A picture containing tree, outdoor, person, standing&#10;&#10;Description automatically generated">
            <a:extLst>
              <a:ext uri="{FF2B5EF4-FFF2-40B4-BE49-F238E27FC236}">
                <a16:creationId xmlns:a16="http://schemas.microsoft.com/office/drawing/2014/main" id="{5F4101EF-1FA0-4F1E-9C60-BA312C09B5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249" y="1822673"/>
            <a:ext cx="3815751" cy="30028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140" y="835729"/>
            <a:ext cx="8424862" cy="3724275"/>
          </a:xfrm>
          <a:prstGeom prst="rect">
            <a:avLst/>
          </a:prstGeom>
        </p:spPr>
        <p:txBody>
          <a:bodyPr>
            <a:spAutoFit/>
          </a:bodyPr>
          <a:lstStyle/>
          <a:p>
            <a:pPr>
              <a:defRPr/>
            </a:pPr>
            <a:r>
              <a:rPr lang="en-GB" dirty="0">
                <a:solidFill>
                  <a:schemeClr val="accent5">
                    <a:lumMod val="75000"/>
                  </a:schemeClr>
                </a:solidFill>
                <a:latin typeface="Segoe Print" panose="02000600000000000000" pitchFamily="2" charset="0"/>
              </a:rPr>
              <a:t>“Fantastic trip. Achieved all our aims and the children had a wonderful time. Brilliantly organised and expertly staffed. </a:t>
            </a:r>
          </a:p>
          <a:p>
            <a:pPr>
              <a:defRPr/>
            </a:pPr>
            <a:endParaRPr lang="en-GB" sz="500" dirty="0">
              <a:solidFill>
                <a:schemeClr val="accent5">
                  <a:lumMod val="75000"/>
                </a:schemeClr>
              </a:solidFill>
              <a:latin typeface="Segoe Print" panose="02000600000000000000" pitchFamily="2" charset="0"/>
            </a:endParaRPr>
          </a:p>
          <a:p>
            <a:pPr>
              <a:defRPr/>
            </a:pPr>
            <a:r>
              <a:rPr lang="en-GB" dirty="0">
                <a:solidFill>
                  <a:schemeClr val="accent5">
                    <a:lumMod val="75000"/>
                  </a:schemeClr>
                </a:solidFill>
                <a:latin typeface="Segoe Print" panose="02000600000000000000" pitchFamily="2" charset="0"/>
              </a:rPr>
              <a:t>Having organised and attended several residentials, I have to say that Burwell House is far and above the best venue I have visited. Despite being an old house, it is well maintained and cosy- the children really loved it. </a:t>
            </a:r>
          </a:p>
          <a:p>
            <a:pPr>
              <a:defRPr/>
            </a:pPr>
            <a:endParaRPr lang="en-GB" sz="500" dirty="0">
              <a:solidFill>
                <a:schemeClr val="accent5">
                  <a:lumMod val="75000"/>
                </a:schemeClr>
              </a:solidFill>
              <a:latin typeface="Segoe Print" panose="02000600000000000000" pitchFamily="2" charset="0"/>
            </a:endParaRPr>
          </a:p>
          <a:p>
            <a:pPr>
              <a:defRPr/>
            </a:pPr>
            <a:r>
              <a:rPr lang="en-GB" dirty="0">
                <a:solidFill>
                  <a:schemeClr val="accent5">
                    <a:lumMod val="75000"/>
                  </a:schemeClr>
                </a:solidFill>
                <a:latin typeface="Segoe Print" panose="02000600000000000000" pitchFamily="2" charset="0"/>
              </a:rPr>
              <a:t>Great mix of activities and the opportunity to tailor our visit to our needs. Grounds excellent and food good quality. and child friendly. </a:t>
            </a:r>
          </a:p>
          <a:p>
            <a:pPr>
              <a:defRPr/>
            </a:pPr>
            <a:endParaRPr lang="en-GB" sz="500" dirty="0">
              <a:solidFill>
                <a:schemeClr val="accent5">
                  <a:lumMod val="75000"/>
                </a:schemeClr>
              </a:solidFill>
              <a:latin typeface="Segoe Print" panose="02000600000000000000" pitchFamily="2" charset="0"/>
            </a:endParaRPr>
          </a:p>
          <a:p>
            <a:pPr>
              <a:defRPr/>
            </a:pPr>
            <a:r>
              <a:rPr lang="en-GB" dirty="0">
                <a:solidFill>
                  <a:schemeClr val="accent5">
                    <a:lumMod val="75000"/>
                  </a:schemeClr>
                </a:solidFill>
                <a:latin typeface="Segoe Print" panose="02000600000000000000" pitchFamily="2" charset="0"/>
              </a:rPr>
              <a:t>Being the only school on site is a major bonus and very reassuring for the parents. This was the first time our school had visited the centre and we have booked again for next year”</a:t>
            </a:r>
          </a:p>
          <a:p>
            <a:pPr algn="r">
              <a:defRPr/>
            </a:pPr>
            <a:r>
              <a:rPr lang="en-GB" dirty="0">
                <a:solidFill>
                  <a:schemeClr val="accent5">
                    <a:lumMod val="75000"/>
                  </a:schemeClr>
                </a:solidFill>
              </a:rPr>
              <a:t>Lead teacher. </a:t>
            </a:r>
            <a:endParaRPr lang="en-GB" dirty="0"/>
          </a:p>
        </p:txBody>
      </p:sp>
      <p:sp>
        <p:nvSpPr>
          <p:cNvPr id="52227" name="Rectangle 2"/>
          <p:cNvSpPr>
            <a:spLocks noChangeArrowheads="1"/>
          </p:cNvSpPr>
          <p:nvPr/>
        </p:nvSpPr>
        <p:spPr bwMode="auto">
          <a:xfrm>
            <a:off x="395288" y="4560004"/>
            <a:ext cx="8424862"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solidFill>
                  <a:srgbClr val="C00000"/>
                </a:solidFill>
                <a:latin typeface="Segoe Print" panose="02000600000000000000" pitchFamily="2" charset="0"/>
              </a:rPr>
              <a:t>Hi I loved my stay when I grow older I am going to be an actor but my spare time job is going to be a teacher and I want to take my class to Burwell. I don't care how much paperwork I have to fill in. I HOPE TO RETURN TO Burwell. One MORE thing a huge </a:t>
            </a:r>
            <a:r>
              <a:rPr lang="en-GB" altLang="en-US" sz="1800" dirty="0" err="1">
                <a:solidFill>
                  <a:srgbClr val="C00000"/>
                </a:solidFill>
                <a:latin typeface="Segoe Print" panose="02000600000000000000" pitchFamily="2" charset="0"/>
              </a:rPr>
              <a:t>huge</a:t>
            </a:r>
            <a:r>
              <a:rPr lang="en-GB" altLang="en-US" sz="1800" dirty="0">
                <a:solidFill>
                  <a:srgbClr val="C00000"/>
                </a:solidFill>
                <a:latin typeface="Segoe Print" panose="02000600000000000000" pitchFamily="2" charset="0"/>
              </a:rPr>
              <a:t> I can't explain how big but THANK YOU VERY MUCH ^^ :) :) :) :) :) :) :O </a:t>
            </a:r>
            <a:r>
              <a:rPr lang="en-GB" altLang="en-US" sz="1800" dirty="0" err="1">
                <a:solidFill>
                  <a:srgbClr val="C00000"/>
                </a:solidFill>
                <a:latin typeface="Segoe Print" panose="02000600000000000000" pitchFamily="2" charset="0"/>
              </a:rPr>
              <a:t>O</a:t>
            </a:r>
            <a:r>
              <a:rPr lang="en-GB" altLang="en-US" sz="1800" dirty="0">
                <a:solidFill>
                  <a:srgbClr val="C00000"/>
                </a:solidFill>
                <a:latin typeface="Segoe Print" panose="02000600000000000000" pitchFamily="2" charset="0"/>
              </a:rPr>
              <a:t> </a:t>
            </a:r>
          </a:p>
          <a:p>
            <a:pPr>
              <a:spcBef>
                <a:spcPct val="0"/>
              </a:spcBef>
              <a:buFontTx/>
              <a:buNone/>
            </a:pPr>
            <a:endParaRPr lang="en-GB" altLang="en-US" sz="500" dirty="0">
              <a:solidFill>
                <a:srgbClr val="C00000"/>
              </a:solidFill>
              <a:latin typeface="Segoe Print" panose="02000600000000000000" pitchFamily="2" charset="0"/>
            </a:endParaRPr>
          </a:p>
          <a:p>
            <a:pPr algn="r">
              <a:spcBef>
                <a:spcPct val="0"/>
              </a:spcBef>
              <a:buFontTx/>
              <a:buNone/>
            </a:pPr>
            <a:r>
              <a:rPr lang="en-GB" altLang="en-US" sz="1800" dirty="0">
                <a:solidFill>
                  <a:srgbClr val="C00000"/>
                </a:solidFill>
                <a:latin typeface="Arial" panose="020B0604020202020204" pitchFamily="34" charset="0"/>
              </a:rPr>
              <a:t>Charlie (visiting pupil)</a:t>
            </a:r>
            <a:endParaRPr lang="en-GB" altLang="en-US" sz="18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899592" y="1580778"/>
            <a:ext cx="7577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Tahoma" panose="020B0604030504040204" pitchFamily="34" charset="0"/>
              </a:rPr>
              <a:t>“A residential learning experience provides opportunities, benefits and impacts that cannot be achieved in any other educational</a:t>
            </a:r>
          </a:p>
          <a:p>
            <a:pPr>
              <a:spcBef>
                <a:spcPct val="0"/>
              </a:spcBef>
              <a:buFontTx/>
              <a:buNone/>
            </a:pPr>
            <a:r>
              <a:rPr lang="en-GB" altLang="en-US" sz="1800" dirty="0">
                <a:latin typeface="Tahoma" panose="020B0604030504040204" pitchFamily="34" charset="0"/>
              </a:rPr>
              <a:t>context or setting.”</a:t>
            </a:r>
          </a:p>
          <a:p>
            <a:pPr algn="r">
              <a:spcBef>
                <a:spcPct val="0"/>
              </a:spcBef>
              <a:buFontTx/>
              <a:buNone/>
            </a:pPr>
            <a:r>
              <a:rPr lang="en-GB" altLang="en-US" sz="1800" dirty="0">
                <a:latin typeface="Tahoma" panose="020B0604030504040204" pitchFamily="34" charset="0"/>
              </a:rPr>
              <a:t>Learning Away report, 2016</a:t>
            </a:r>
            <a:endParaRPr lang="en-GB" altLang="en-US" sz="1800" dirty="0">
              <a:latin typeface="Arial" panose="020B0604020202020204" pitchFamily="34" charset="0"/>
            </a:endParaRPr>
          </a:p>
        </p:txBody>
      </p:sp>
      <p:sp>
        <p:nvSpPr>
          <p:cNvPr id="7171" name="Rectangle 2"/>
          <p:cNvSpPr txBox="1">
            <a:spLocks/>
          </p:cNvSpPr>
          <p:nvPr/>
        </p:nvSpPr>
        <p:spPr bwMode="auto">
          <a:xfrm>
            <a:off x="234156" y="620688"/>
            <a:ext cx="8675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Why is this visit important (part 2)</a:t>
            </a:r>
            <a:endParaRPr lang="en-US" altLang="en-US" sz="4400" dirty="0">
              <a:solidFill>
                <a:srgbClr val="1C721C"/>
              </a:solidFill>
              <a:latin typeface="Tahoma" panose="020B0604030504040204" pitchFamily="34" charset="0"/>
              <a:cs typeface="Tahoma" panose="020B0604030504040204" pitchFamily="34" charset="0"/>
            </a:endParaRPr>
          </a:p>
        </p:txBody>
      </p:sp>
      <p:pic>
        <p:nvPicPr>
          <p:cNvPr id="7172" name="Content Placeholder 4"/>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583544" y="2780928"/>
            <a:ext cx="5976912" cy="33710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8325" y="1484313"/>
            <a:ext cx="80073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a:cxnSpLocks/>
          </p:cNvCxnSpPr>
          <p:nvPr/>
        </p:nvCxnSpPr>
        <p:spPr bwMode="auto">
          <a:xfrm>
            <a:off x="4499992" y="1340768"/>
            <a:ext cx="216471" cy="935707"/>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220" name="TextBox 5"/>
          <p:cNvSpPr txBox="1">
            <a:spLocks noChangeArrowheads="1"/>
          </p:cNvSpPr>
          <p:nvPr/>
        </p:nvSpPr>
        <p:spPr bwMode="auto">
          <a:xfrm>
            <a:off x="0" y="667544"/>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Where are we?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p:cNvSpPr>
          <p:nvPr/>
        </p:nvSpPr>
        <p:spPr bwMode="auto">
          <a:xfrm>
            <a:off x="179388" y="998538"/>
            <a:ext cx="23050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GB" altLang="en-US" sz="1800">
              <a:latin typeface="Georgia" panose="02040502050405020303" pitchFamily="18" charset="0"/>
            </a:endParaRPr>
          </a:p>
        </p:txBody>
      </p:sp>
      <p:pic>
        <p:nvPicPr>
          <p:cNvPr id="11267" name="Picture 8" descr="\\ccc.cambridgeshire.gov.uk\data\Elh Edu Burwell House\Shared\Burwell Documents\Photos\BH 1961\164455_10200210513919762_1168260317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675" y="1493838"/>
            <a:ext cx="2564805" cy="174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descr="\\ccc.cambridgeshire.gov.uk\data\Elh Edu Burwell House\Shared\Burwell Documents\Photos\Scanned archive images\Front Bentle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74" y="3812944"/>
            <a:ext cx="3068340" cy="194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2" descr="\\ccc.cambridgeshire.gov.uk\data\Elh Edu Burwell House\Shared\Burwell Documents\Photos\The Colchester Family\William Colchester and full clan com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05463" y="1708836"/>
            <a:ext cx="3271837"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2"/>
          <p:cNvSpPr txBox="1">
            <a:spLocks noChangeArrowheads="1"/>
          </p:cNvSpPr>
          <p:nvPr/>
        </p:nvSpPr>
        <p:spPr bwMode="auto">
          <a:xfrm>
            <a:off x="3185588" y="4787832"/>
            <a:ext cx="26176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dirty="0">
                <a:solidFill>
                  <a:srgbClr val="1C721C"/>
                </a:solidFill>
                <a:latin typeface="Tahoma" panose="020B0604030504040204" pitchFamily="34" charset="0"/>
                <a:cs typeface="Tahoma" panose="020B0604030504040204" pitchFamily="34" charset="0"/>
              </a:rPr>
              <a:t>…enjoyed for generations…</a:t>
            </a:r>
          </a:p>
        </p:txBody>
      </p:sp>
      <p:pic>
        <p:nvPicPr>
          <p:cNvPr id="11271" name="Picture 14" descr="\\ccc.cambridgeshire.gov.uk\data\Elh Edu Burwell House\Shared\Burwell Documents\Photos\BH 1961\602800_10200210452038215_1001614664_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15816" y="3003570"/>
            <a:ext cx="2265104" cy="154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61901" y="4144747"/>
            <a:ext cx="2974124" cy="190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3" name="TextBox 2"/>
          <p:cNvSpPr txBox="1">
            <a:spLocks noChangeArrowheads="1"/>
          </p:cNvSpPr>
          <p:nvPr/>
        </p:nvSpPr>
        <p:spPr bwMode="auto">
          <a:xfrm>
            <a:off x="851473" y="808037"/>
            <a:ext cx="74410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000" dirty="0">
                <a:solidFill>
                  <a:srgbClr val="1C721C"/>
                </a:solidFill>
                <a:latin typeface="Tahoma" panose="020B0604030504040204" pitchFamily="34" charset="0"/>
                <a:cs typeface="Tahoma" panose="020B0604030504040204" pitchFamily="34" charset="0"/>
              </a:rPr>
              <a:t>A family home, built in 1787…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23850" y="5589588"/>
            <a:ext cx="8569325" cy="865187"/>
          </a:xfrm>
        </p:spPr>
        <p:txBody>
          <a:bodyPr/>
          <a:lstStyle/>
          <a:p>
            <a:pPr marL="0" indent="0" algn="ctr" eaLnBrk="1" hangingPunct="1">
              <a:buFont typeface="Arial" panose="020B0604020202020204" pitchFamily="34" charset="0"/>
              <a:buNone/>
            </a:pPr>
            <a:r>
              <a:rPr lang="en-GB" altLang="en-US" sz="1800">
                <a:latin typeface="Tahoma" panose="020B0604030504040204" pitchFamily="34" charset="0"/>
                <a:cs typeface="Tahoma" panose="020B0604030504040204" pitchFamily="34" charset="0"/>
              </a:rPr>
              <a:t>Bought by Cambridgeshire County Council for £15,000 to be enjoyed for generations to come.</a:t>
            </a:r>
          </a:p>
        </p:txBody>
      </p:sp>
      <p:sp>
        <p:nvSpPr>
          <p:cNvPr id="13315" name="TextBox 2"/>
          <p:cNvSpPr txBox="1">
            <a:spLocks noChangeArrowheads="1"/>
          </p:cNvSpPr>
          <p:nvPr/>
        </p:nvSpPr>
        <p:spPr bwMode="auto">
          <a:xfrm>
            <a:off x="1391443" y="663576"/>
            <a:ext cx="61928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1964.  A new purpose…</a:t>
            </a:r>
          </a:p>
        </p:txBody>
      </p:sp>
      <p:pic>
        <p:nvPicPr>
          <p:cNvPr id="1331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9863" y="1433513"/>
            <a:ext cx="642778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7632" y="1347540"/>
            <a:ext cx="3978790" cy="293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5505644" y="692696"/>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Georgia" panose="02040502050405020303" pitchFamily="18" charset="0"/>
              </a:rPr>
              <a:t>Today</a:t>
            </a:r>
          </a:p>
        </p:txBody>
      </p:sp>
      <p:sp>
        <p:nvSpPr>
          <p:cNvPr id="15364" name="Rectangle 4"/>
          <p:cNvSpPr>
            <a:spLocks noChangeArrowheads="1"/>
          </p:cNvSpPr>
          <p:nvPr/>
        </p:nvSpPr>
        <p:spPr bwMode="auto">
          <a:xfrm>
            <a:off x="4426841" y="1347540"/>
            <a:ext cx="44640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latin typeface="Tahoma" panose="020B0604030504040204" pitchFamily="34" charset="0"/>
                <a:cs typeface="Tahoma" panose="020B0604030504040204" pitchFamily="34" charset="0"/>
              </a:rPr>
              <a:t>Burwell House welcomes around </a:t>
            </a:r>
            <a:r>
              <a:rPr lang="en-GB" altLang="en-US" sz="1800" b="1" dirty="0">
                <a:solidFill>
                  <a:srgbClr val="1C721C"/>
                </a:solidFill>
                <a:latin typeface="Tahoma" panose="020B0604030504040204" pitchFamily="34" charset="0"/>
                <a:cs typeface="Tahoma" panose="020B0604030504040204" pitchFamily="34" charset="0"/>
              </a:rPr>
              <a:t>80 primary schools on residential visits each year</a:t>
            </a:r>
            <a:r>
              <a:rPr lang="en-GB" altLang="en-US" sz="1800" dirty="0">
                <a:latin typeface="Tahoma" panose="020B0604030504040204" pitchFamily="34" charset="0"/>
                <a:cs typeface="Tahoma" panose="020B0604030504040204" pitchFamily="34" charset="0"/>
              </a:rPr>
              <a:t>, from right across East Anglia, and beyond.  </a:t>
            </a:r>
          </a:p>
          <a:p>
            <a:pPr eaLnBrk="1" hangingPunct="1">
              <a:spcBef>
                <a:spcPct val="0"/>
              </a:spcBef>
              <a:buFontTx/>
              <a:buNone/>
            </a:pPr>
            <a:endParaRPr lang="en-GB" altLang="en-US" sz="1800" dirty="0">
              <a:latin typeface="Tahoma" panose="020B0604030504040204" pitchFamily="34" charset="0"/>
              <a:cs typeface="Tahoma" panose="020B0604030504040204" pitchFamily="34" charset="0"/>
            </a:endParaRPr>
          </a:p>
          <a:p>
            <a:pPr eaLnBrk="1" hangingPunct="1">
              <a:spcBef>
                <a:spcPct val="0"/>
              </a:spcBef>
              <a:buFontTx/>
              <a:buNone/>
            </a:pPr>
            <a:r>
              <a:rPr lang="en-GB" altLang="en-US" sz="1800" dirty="0">
                <a:latin typeface="Tahoma" panose="020B0604030504040204" pitchFamily="34" charset="0"/>
                <a:cs typeface="Tahoma" panose="020B0604030504040204" pitchFamily="34" charset="0"/>
              </a:rPr>
              <a:t>Along with the wide variety of youth and adult groups who use the Centre at weekends and during the school holidays we host a total of </a:t>
            </a:r>
            <a:r>
              <a:rPr lang="en-GB" altLang="en-US" sz="1800" b="1" dirty="0">
                <a:solidFill>
                  <a:srgbClr val="1C721C"/>
                </a:solidFill>
                <a:latin typeface="Tahoma" panose="020B0604030504040204" pitchFamily="34" charset="0"/>
                <a:cs typeface="Tahoma" panose="020B0604030504040204" pitchFamily="34" charset="0"/>
              </a:rPr>
              <a:t>4000 visitors per year</a:t>
            </a:r>
            <a:r>
              <a:rPr lang="en-GB" altLang="en-US" sz="1800" dirty="0">
                <a:latin typeface="Tahoma" panose="020B0604030504040204" pitchFamily="34" charset="0"/>
                <a:cs typeface="Tahoma" panose="020B0604030504040204" pitchFamily="34" charset="0"/>
              </a:rPr>
              <a:t>.</a:t>
            </a:r>
          </a:p>
          <a:p>
            <a:pPr eaLnBrk="1" hangingPunct="1">
              <a:spcBef>
                <a:spcPct val="0"/>
              </a:spcBef>
              <a:buFontTx/>
              <a:buNone/>
            </a:pPr>
            <a:endParaRPr lang="en-GB" altLang="en-US" sz="1800" dirty="0">
              <a:latin typeface="Tahoma" panose="020B0604030504040204" pitchFamily="34" charset="0"/>
              <a:cs typeface="Tahoma" panose="020B0604030504040204" pitchFamily="34" charset="0"/>
            </a:endParaRPr>
          </a:p>
        </p:txBody>
      </p:sp>
      <p:sp>
        <p:nvSpPr>
          <p:cNvPr id="6" name="TextBox 5"/>
          <p:cNvSpPr txBox="1"/>
          <p:nvPr/>
        </p:nvSpPr>
        <p:spPr>
          <a:xfrm>
            <a:off x="179388" y="4292600"/>
            <a:ext cx="8856662" cy="2308225"/>
          </a:xfrm>
          <a:prstGeom prst="rect">
            <a:avLst/>
          </a:prstGeom>
          <a:noFill/>
        </p:spPr>
        <p:txBody>
          <a:bodyPr>
            <a:spAutoFit/>
          </a:bodyPr>
          <a:lstStyle/>
          <a:p>
            <a:pPr eaLnBrk="1" hangingPunct="1">
              <a:defRPr/>
            </a:pPr>
            <a:r>
              <a:rPr lang="en-GB" altLang="en-US" dirty="0">
                <a:latin typeface="Tahoma" panose="020B0604030504040204" pitchFamily="34" charset="0"/>
                <a:ea typeface="Tahoma" panose="020B0604030504040204" pitchFamily="34" charset="0"/>
                <a:cs typeface="Tahoma" panose="020B0604030504040204" pitchFamily="34" charset="0"/>
              </a:rPr>
              <a:t>Schools staying with us have:</a:t>
            </a:r>
          </a:p>
          <a:p>
            <a:pPr marL="285750" indent="-285750" eaLnBrk="1" hangingPunct="1">
              <a:buFont typeface="Arial" panose="020B0604020202020204" pitchFamily="34" charset="0"/>
              <a:buChar char="•"/>
              <a:defRPr/>
            </a:pP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Sole residential occupancy </a:t>
            </a:r>
            <a:r>
              <a:rPr lang="en-GB" altLang="en-US" dirty="0">
                <a:latin typeface="Tahoma" panose="020B0604030504040204" pitchFamily="34" charset="0"/>
                <a:ea typeface="Tahoma" panose="020B0604030504040204" pitchFamily="34" charset="0"/>
                <a:cs typeface="Tahoma" panose="020B0604030504040204" pitchFamily="34" charset="0"/>
              </a:rPr>
              <a:t>– each school staying here will be the only school staying here.</a:t>
            </a:r>
          </a:p>
          <a:p>
            <a:pPr marL="285750" indent="-285750" eaLnBrk="1" hangingPunct="1">
              <a:buFont typeface="Arial" panose="020B0604020202020204" pitchFamily="34" charset="0"/>
              <a:buChar char="•"/>
              <a:defRPr/>
            </a:pPr>
            <a:r>
              <a:rPr lang="en-GB" altLang="en-US" dirty="0">
                <a:latin typeface="Tahoma" panose="020B0604030504040204" pitchFamily="34" charset="0"/>
                <a:ea typeface="Tahoma" panose="020B0604030504040204" pitchFamily="34" charset="0"/>
                <a:cs typeface="Tahoma" panose="020B0604030504040204" pitchFamily="34" charset="0"/>
              </a:rPr>
              <a:t>Use of our </a:t>
            </a: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fantastic house </a:t>
            </a:r>
            <a:r>
              <a:rPr lang="en-GB" altLang="en-US" dirty="0">
                <a:latin typeface="Tahoma" panose="020B0604030504040204" pitchFamily="34" charset="0"/>
                <a:ea typeface="Tahoma" panose="020B0604030504040204" pitchFamily="34" charset="0"/>
                <a:cs typeface="Tahoma" panose="020B0604030504040204" pitchFamily="34" charset="0"/>
              </a:rPr>
              <a:t>and its 3 acres of </a:t>
            </a: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wonderful gardens</a:t>
            </a:r>
            <a:r>
              <a:rPr lang="en-GB" altLang="en-US" dirty="0">
                <a:latin typeface="Tahoma" panose="020B0604030504040204" pitchFamily="34" charset="0"/>
                <a:ea typeface="Tahoma" panose="020B0604030504040204" pitchFamily="34" charset="0"/>
                <a:cs typeface="Tahoma" panose="020B0604030504040204" pitchFamily="34" charset="0"/>
              </a:rPr>
              <a:t>.</a:t>
            </a:r>
          </a:p>
          <a:p>
            <a:pPr marL="285750" indent="-285750" eaLnBrk="1" hangingPunct="1">
              <a:buFont typeface="Arial" panose="020B0604020202020204" pitchFamily="34" charset="0"/>
              <a:buChar char="•"/>
              <a:defRPr/>
            </a:pPr>
            <a:r>
              <a:rPr lang="en-GB" altLang="en-US" dirty="0">
                <a:latin typeface="Tahoma" panose="020B0604030504040204" pitchFamily="34" charset="0"/>
                <a:ea typeface="Tahoma" panose="020B0604030504040204" pitchFamily="34" charset="0"/>
                <a:cs typeface="Tahoma" panose="020B0604030504040204" pitchFamily="34" charset="0"/>
              </a:rPr>
              <a:t>Support from a </a:t>
            </a: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caring, professional Centre staff </a:t>
            </a:r>
            <a:r>
              <a:rPr lang="en-GB" altLang="en-US" dirty="0">
                <a:latin typeface="Tahoma" panose="020B0604030504040204" pitchFamily="34" charset="0"/>
                <a:ea typeface="Tahoma" panose="020B0604030504040204" pitchFamily="34" charset="0"/>
                <a:cs typeface="Tahoma" panose="020B0604030504040204" pitchFamily="34" charset="0"/>
              </a:rPr>
              <a:t>team.</a:t>
            </a:r>
          </a:p>
          <a:p>
            <a:pPr marL="285750" indent="-285750" eaLnBrk="1" hangingPunct="1">
              <a:buFont typeface="Arial" panose="020B0604020202020204" pitchFamily="34" charset="0"/>
              <a:buChar char="•"/>
              <a:defRPr/>
            </a:pPr>
            <a:r>
              <a:rPr lang="en-GB" altLang="en-US" dirty="0">
                <a:latin typeface="Tahoma" panose="020B0604030504040204" pitchFamily="34" charset="0"/>
                <a:ea typeface="Tahoma" panose="020B0604030504040204" pitchFamily="34" charset="0"/>
                <a:cs typeface="Tahoma" panose="020B0604030504040204" pitchFamily="34" charset="0"/>
              </a:rPr>
              <a:t>Freedom to plan a timetable that suits their curriculum, their topics and their individual children – our </a:t>
            </a: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courses are built for your school</a:t>
            </a:r>
            <a:r>
              <a:rPr lang="en-GB" altLang="en-US" dirty="0">
                <a:latin typeface="Tahoma" panose="020B0604030504040204" pitchFamily="34" charset="0"/>
                <a:ea typeface="Tahoma" panose="020B0604030504040204" pitchFamily="34" charset="0"/>
                <a:cs typeface="Tahoma" panose="020B0604030504040204" pitchFamily="34" charset="0"/>
              </a:rPr>
              <a:t>.</a:t>
            </a:r>
          </a:p>
          <a:p>
            <a:pPr eaLnBrk="1" hangingPunct="1">
              <a:defRPr/>
            </a:pPr>
            <a:endParaRPr lang="en-GB" dirty="0">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683175" y="1363960"/>
            <a:ext cx="3338513" cy="2447925"/>
          </a:xfrm>
        </p:spPr>
      </p:pic>
      <p:pic>
        <p:nvPicPr>
          <p:cNvPr id="17411"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1674713"/>
            <a:ext cx="28384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p:cNvSpPr txBox="1">
            <a:spLocks noChangeArrowheads="1"/>
          </p:cNvSpPr>
          <p:nvPr/>
        </p:nvSpPr>
        <p:spPr bwMode="auto">
          <a:xfrm>
            <a:off x="356344" y="728860"/>
            <a:ext cx="82089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High quality, accredited service</a:t>
            </a:r>
          </a:p>
        </p:txBody>
      </p:sp>
      <p:sp>
        <p:nvSpPr>
          <p:cNvPr id="17413" name="Text Box 10"/>
          <p:cNvSpPr txBox="1">
            <a:spLocks noChangeArrowheads="1"/>
          </p:cNvSpPr>
          <p:nvPr/>
        </p:nvSpPr>
        <p:spPr bwMode="auto">
          <a:xfrm>
            <a:off x="4716463" y="3557588"/>
            <a:ext cx="34559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dirty="0">
                <a:latin typeface="Tahoma" panose="020B0604030504040204" pitchFamily="34" charset="0"/>
                <a:cs typeface="Tahoma" panose="020B0604030504040204" pitchFamily="34" charset="0"/>
              </a:rPr>
              <a:t>Awarded the LOTC quality badge in recognition of the high standards of safety, value and quality that our Centre provides.</a:t>
            </a:r>
          </a:p>
        </p:txBody>
      </p:sp>
      <p:sp>
        <p:nvSpPr>
          <p:cNvPr id="17414" name="Text Box 10"/>
          <p:cNvSpPr txBox="1">
            <a:spLocks noChangeArrowheads="1"/>
          </p:cNvSpPr>
          <p:nvPr/>
        </p:nvSpPr>
        <p:spPr bwMode="auto">
          <a:xfrm>
            <a:off x="611188" y="3141663"/>
            <a:ext cx="338455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a:latin typeface="Tahoma" panose="020B0604030504040204" pitchFamily="34" charset="0"/>
                <a:cs typeface="Tahoma" panose="020B0604030504040204" pitchFamily="34" charset="0"/>
              </a:rPr>
              <a:t>One of the 3 Centres within this partnership (Burwell House, Grafham Water Centre and Stibbington) all working together to bring learning to life for children from Cambridgeshire and beyond</a:t>
            </a:r>
            <a:r>
              <a:rPr lang="en-GB" altLang="en-US" sz="1800">
                <a:latin typeface="Georgia" panose="02040502050405020303" pitchFamily="18" charset="0"/>
              </a:rPr>
              <a:t>.</a:t>
            </a:r>
          </a:p>
        </p:txBody>
      </p:sp>
      <p:cxnSp>
        <p:nvCxnSpPr>
          <p:cNvPr id="3" name="Straight Connector 2"/>
          <p:cNvCxnSpPr>
            <a:cxnSpLocks/>
          </p:cNvCxnSpPr>
          <p:nvPr/>
        </p:nvCxnSpPr>
        <p:spPr>
          <a:xfrm>
            <a:off x="4355976" y="1498797"/>
            <a:ext cx="0" cy="468074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4507681" y="1148556"/>
            <a:ext cx="3384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The House</a:t>
            </a:r>
          </a:p>
        </p:txBody>
      </p:sp>
      <p:sp>
        <p:nvSpPr>
          <p:cNvPr id="19459" name="Text Box 10"/>
          <p:cNvSpPr txBox="1">
            <a:spLocks noChangeArrowheads="1"/>
          </p:cNvSpPr>
          <p:nvPr/>
        </p:nvSpPr>
        <p:spPr bwMode="auto">
          <a:xfrm>
            <a:off x="3708400" y="2036762"/>
            <a:ext cx="5040313"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dirty="0">
                <a:latin typeface="Tahoma" panose="020B0604030504040204" pitchFamily="34" charset="0"/>
                <a:cs typeface="Tahoma" panose="020B0604030504040204" pitchFamily="34" charset="0"/>
              </a:rPr>
              <a:t>No longer a family home - though all the staff strive to make it feel like one.</a:t>
            </a:r>
          </a:p>
          <a:p>
            <a:pPr eaLnBrk="1" hangingPunct="1">
              <a:spcBef>
                <a:spcPct val="50000"/>
              </a:spcBef>
            </a:pPr>
            <a:r>
              <a:rPr lang="en-GB" altLang="en-US" sz="1800" dirty="0">
                <a:latin typeface="Tahoma" panose="020B0604030504040204" pitchFamily="34" charset="0"/>
                <a:cs typeface="Tahoma" panose="020B0604030504040204" pitchFamily="34" charset="0"/>
              </a:rPr>
              <a:t>Grand, beautifully decorated, comfortable, warm, and homely.</a:t>
            </a:r>
          </a:p>
          <a:p>
            <a:pPr eaLnBrk="1" hangingPunct="1">
              <a:spcBef>
                <a:spcPct val="50000"/>
              </a:spcBef>
            </a:pPr>
            <a:r>
              <a:rPr lang="en-GB" altLang="en-US" sz="1800" dirty="0">
                <a:latin typeface="Tahoma" panose="020B0604030504040204" pitchFamily="34" charset="0"/>
                <a:cs typeface="Tahoma" panose="020B0604030504040204" pitchFamily="34" charset="0"/>
              </a:rPr>
              <a:t>Protected by modern, sensitive fire alarm system and sprinklers.</a:t>
            </a:r>
          </a:p>
          <a:p>
            <a:pPr eaLnBrk="1" hangingPunct="1">
              <a:spcBef>
                <a:spcPct val="50000"/>
              </a:spcBef>
            </a:pPr>
            <a:r>
              <a:rPr lang="en-GB" altLang="en-US" sz="1800" dirty="0">
                <a:latin typeface="Tahoma" panose="020B0604030504040204" pitchFamily="34" charset="0"/>
                <a:cs typeface="Tahoma" panose="020B0604030504040204" pitchFamily="34" charset="0"/>
              </a:rPr>
              <a:t>Secure – house is locked overnight by school staff, with grounds secured behind large wall and locked gates.</a:t>
            </a:r>
          </a:p>
        </p:txBody>
      </p:sp>
      <p:pic>
        <p:nvPicPr>
          <p:cNvPr id="1946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6225" y="1030288"/>
            <a:ext cx="343217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2306</Words>
  <Application>Microsoft Office PowerPoint</Application>
  <PresentationFormat>On-screen Show (4:3)</PresentationFormat>
  <Paragraphs>206</Paragraphs>
  <Slides>22</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Calibri</vt:lpstr>
      <vt:lpstr>Candara</vt:lpstr>
      <vt:lpstr>Curlz MT</vt:lpstr>
      <vt:lpstr>Georgia</vt:lpstr>
      <vt:lpstr>Imprint MT Shadow</vt:lpstr>
      <vt:lpstr>Jokerman</vt:lpstr>
      <vt:lpstr>Ravie</vt:lpstr>
      <vt:lpstr>Segoe Print</vt:lpstr>
      <vt:lpstr>Snap ITC</vt:lpstr>
      <vt:lpstr>Tahoma</vt:lpstr>
      <vt:lpstr>Office Theme</vt:lpstr>
      <vt:lpstr>PowerPoint Presentation</vt:lpstr>
      <vt:lpstr>Why is this visit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2018-01-21T14:28:24Z</dcterms:created>
  <dcterms:modified xsi:type="dcterms:W3CDTF">2023-02-07T08:00:21Z</dcterms:modified>
</cp:coreProperties>
</file>